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2" r:id="rId1"/>
  </p:sldMasterIdLst>
  <p:sldIdLst>
    <p:sldId id="256" r:id="rId2"/>
    <p:sldId id="317" r:id="rId3"/>
    <p:sldId id="265" r:id="rId4"/>
    <p:sldId id="318" r:id="rId5"/>
    <p:sldId id="268" r:id="rId6"/>
    <p:sldId id="271" r:id="rId7"/>
    <p:sldId id="320" r:id="rId8"/>
    <p:sldId id="321" r:id="rId9"/>
    <p:sldId id="322" r:id="rId10"/>
    <p:sldId id="323" r:id="rId11"/>
    <p:sldId id="304" r:id="rId12"/>
    <p:sldId id="329" r:id="rId13"/>
    <p:sldId id="330" r:id="rId14"/>
    <p:sldId id="288" r:id="rId15"/>
    <p:sldId id="316" r:id="rId16"/>
    <p:sldId id="333" r:id="rId17"/>
    <p:sldId id="334" r:id="rId18"/>
    <p:sldId id="335" r:id="rId19"/>
    <p:sldId id="336" r:id="rId20"/>
    <p:sldId id="337" r:id="rId21"/>
    <p:sldId id="338" r:id="rId22"/>
    <p:sldId id="292"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38B1855-1B75-4FBE-930C-398BA8C253C6}" styleName="Стиль из темы 2 - акцент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10867" autoAdjust="0"/>
    <p:restoredTop sz="93943" autoAdjust="0"/>
  </p:normalViewPr>
  <p:slideViewPr>
    <p:cSldViewPr snapToGrid="0">
      <p:cViewPr varScale="1">
        <p:scale>
          <a:sx n="54" d="100"/>
          <a:sy n="54" d="100"/>
        </p:scale>
        <p:origin x="403" y="5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Excel.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Лист1!$A$32</c:f>
              <c:strCache>
                <c:ptCount val="1"/>
                <c:pt idx="0">
                  <c:v>Математика П</c:v>
                </c:pt>
              </c:strCache>
            </c:strRef>
          </c:tx>
          <c:spPr>
            <a:solidFill>
              <a:srgbClr val="FF0000"/>
            </a:solidFill>
          </c:spPr>
          <c:invertIfNegative val="0"/>
          <c:dLbls>
            <c:spPr>
              <a:noFill/>
              <a:ln>
                <a:noFill/>
              </a:ln>
              <a:effectLst/>
            </c:spPr>
            <c:txPr>
              <a:bodyPr/>
              <a:lstStyle/>
              <a:p>
                <a:pPr>
                  <a:defRPr sz="1200" b="1"/>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Лист1!$B$31:$K$31</c:f>
              <c:numCache>
                <c:formatCode>General</c:formatCode>
                <c:ptCount val="10"/>
                <c:pt idx="0">
                  <c:v>2009</c:v>
                </c:pt>
                <c:pt idx="1">
                  <c:v>2010</c:v>
                </c:pt>
                <c:pt idx="2">
                  <c:v>2011</c:v>
                </c:pt>
                <c:pt idx="3">
                  <c:v>2012</c:v>
                </c:pt>
                <c:pt idx="4">
                  <c:v>2013</c:v>
                </c:pt>
                <c:pt idx="5">
                  <c:v>2014</c:v>
                </c:pt>
                <c:pt idx="6">
                  <c:v>2015</c:v>
                </c:pt>
                <c:pt idx="7">
                  <c:v>2016</c:v>
                </c:pt>
                <c:pt idx="8">
                  <c:v>2017</c:v>
                </c:pt>
                <c:pt idx="9">
                  <c:v>2018</c:v>
                </c:pt>
              </c:numCache>
            </c:numRef>
          </c:cat>
          <c:val>
            <c:numRef>
              <c:f>Лист1!$B$32:$K$32</c:f>
              <c:numCache>
                <c:formatCode>General</c:formatCode>
                <c:ptCount val="10"/>
                <c:pt idx="0">
                  <c:v>41.9</c:v>
                </c:pt>
                <c:pt idx="1">
                  <c:v>46.6</c:v>
                </c:pt>
                <c:pt idx="2">
                  <c:v>50.2</c:v>
                </c:pt>
                <c:pt idx="3">
                  <c:v>49</c:v>
                </c:pt>
                <c:pt idx="4">
                  <c:v>58</c:v>
                </c:pt>
                <c:pt idx="5">
                  <c:v>51.3</c:v>
                </c:pt>
                <c:pt idx="6">
                  <c:v>51</c:v>
                </c:pt>
                <c:pt idx="7">
                  <c:v>54.4</c:v>
                </c:pt>
                <c:pt idx="8">
                  <c:v>55.8</c:v>
                </c:pt>
                <c:pt idx="9">
                  <c:v>57.5</c:v>
                </c:pt>
              </c:numCache>
            </c:numRef>
          </c:val>
          <c:extLst>
            <c:ext xmlns:c16="http://schemas.microsoft.com/office/drawing/2014/chart" uri="{C3380CC4-5D6E-409C-BE32-E72D297353CC}">
              <c16:uniqueId val="{00000000-FFEE-41D3-99CD-0FFE5B5903A0}"/>
            </c:ext>
          </c:extLst>
        </c:ser>
        <c:dLbls>
          <c:showLegendKey val="0"/>
          <c:showVal val="0"/>
          <c:showCatName val="0"/>
          <c:showSerName val="0"/>
          <c:showPercent val="0"/>
          <c:showBubbleSize val="0"/>
        </c:dLbls>
        <c:gapWidth val="150"/>
        <c:shape val="cylinder"/>
        <c:axId val="58924416"/>
        <c:axId val="58926208"/>
        <c:axId val="0"/>
      </c:bar3DChart>
      <c:catAx>
        <c:axId val="58924416"/>
        <c:scaling>
          <c:orientation val="minMax"/>
        </c:scaling>
        <c:delete val="0"/>
        <c:axPos val="b"/>
        <c:numFmt formatCode="General" sourceLinked="1"/>
        <c:majorTickMark val="out"/>
        <c:minorTickMark val="none"/>
        <c:tickLblPos val="nextTo"/>
        <c:txPr>
          <a:bodyPr/>
          <a:lstStyle/>
          <a:p>
            <a:pPr>
              <a:defRPr sz="1200" b="1"/>
            </a:pPr>
            <a:endParaRPr lang="ru-RU"/>
          </a:p>
        </c:txPr>
        <c:crossAx val="58926208"/>
        <c:crosses val="autoZero"/>
        <c:auto val="1"/>
        <c:lblAlgn val="ctr"/>
        <c:lblOffset val="100"/>
        <c:noMultiLvlLbl val="0"/>
      </c:catAx>
      <c:valAx>
        <c:axId val="58926208"/>
        <c:scaling>
          <c:orientation val="minMax"/>
        </c:scaling>
        <c:delete val="0"/>
        <c:axPos val="l"/>
        <c:majorGridlines/>
        <c:numFmt formatCode="General" sourceLinked="1"/>
        <c:majorTickMark val="out"/>
        <c:minorTickMark val="none"/>
        <c:tickLblPos val="nextTo"/>
        <c:crossAx val="58924416"/>
        <c:crosses val="autoZero"/>
        <c:crossBetween val="between"/>
      </c:valAx>
    </c:plotArea>
    <c:plotVisOnly val="1"/>
    <c:dispBlanksAs val="gap"/>
    <c:showDLblsOverMax val="0"/>
  </c:chart>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ru-RU" smtClean="0"/>
              <a:t>Образец заголовка</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7" name="Date Placeholder 6"/>
          <p:cNvSpPr>
            <a:spLocks noGrp="1"/>
          </p:cNvSpPr>
          <p:nvPr>
            <p:ph type="dt" sz="half" idx="10"/>
          </p:nvPr>
        </p:nvSpPr>
        <p:spPr/>
        <p:txBody>
          <a:bodyPr/>
          <a:lstStyle/>
          <a:p>
            <a:fld id="{B7C3F878-F5E8-489B-AC8A-64F2A7E22C28}" type="datetimeFigureOut">
              <a:rPr lang="en-US" smtClean="0"/>
              <a:pPr/>
              <a:t>9/27/2018</a:t>
            </a:fld>
            <a:endParaRPr lang="en-US" dirty="0"/>
          </a:p>
        </p:txBody>
      </p:sp>
      <p:sp>
        <p:nvSpPr>
          <p:cNvPr id="8" name="Slide Number Placeholder 7"/>
          <p:cNvSpPr>
            <a:spLocks noGrp="1"/>
          </p:cNvSpPr>
          <p:nvPr>
            <p:ph type="sldNum" sz="quarter" idx="11"/>
          </p:nvPr>
        </p:nvSpPr>
        <p:spPr/>
        <p:txBody>
          <a:bodyPr/>
          <a:lstStyle/>
          <a:p>
            <a:fld id="{651FC063-5EA9-49AF-AFAF-D68C9E82B23B}" type="slidenum">
              <a:rPr lang="en-US" smtClean="0"/>
              <a:pPr/>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10"/>
          </p:nvPr>
        </p:nvSpPr>
        <p:spPr/>
        <p:txBody>
          <a:bodyPr/>
          <a:lstStyle/>
          <a:p>
            <a:fld id="{B7C3F878-F5E8-489B-AC8A-64F2A7E22C28}" type="datetimeFigureOut">
              <a:rPr lang="en-US" smtClean="0"/>
              <a:pPr/>
              <a:t>9/27/2018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dirty="0"/>
          </a:p>
        </p:txBody>
      </p:sp>
    </p:spTree>
  </p:cSld>
  <p:clrMapOvr>
    <a:masterClrMapping/>
  </p:clrMapOvr>
  <p:transition spd="med">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ru-RU" smtClean="0"/>
              <a:t>Образец заголовка</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7C3F878-F5E8-489B-AC8A-64F2A7E22C28}" type="datetimeFigureOut">
              <a:rPr lang="en-US" smtClean="0"/>
              <a:pPr/>
              <a:t>9/27/2018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dirty="0"/>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5" name="Date Placeholder 4"/>
          <p:cNvSpPr>
            <a:spLocks noGrp="1"/>
          </p:cNvSpPr>
          <p:nvPr>
            <p:ph type="dt" sz="half" idx="10"/>
          </p:nvPr>
        </p:nvSpPr>
        <p:spPr/>
        <p:txBody>
          <a:bodyPr/>
          <a:lstStyle/>
          <a:p>
            <a:fld id="{B7C3F878-F5E8-489B-AC8A-64F2A7E22C28}" type="datetimeFigureOut">
              <a:rPr lang="en-US" smtClean="0"/>
              <a:pPr/>
              <a:t>9/27/2018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1FC063-5EA9-49AF-AFAF-D68C9E82B23B}" type="slidenum">
              <a:rPr lang="en-US" smtClean="0"/>
              <a:pPr/>
              <a:t>‹#›</a:t>
            </a:fld>
            <a:endParaRPr lang="en-US" dirty="0"/>
          </a:p>
        </p:txBody>
      </p:sp>
      <p:sp>
        <p:nvSpPr>
          <p:cNvPr id="9" name="Content Placeholder 8"/>
          <p:cNvSpPr>
            <a:spLocks noGrp="1"/>
          </p:cNvSpPr>
          <p:nvPr>
            <p:ph sz="quarter" idx="13"/>
          </p:nvPr>
        </p:nvSpPr>
        <p:spPr>
          <a:xfrm>
            <a:off x="365760" y="1600200"/>
            <a:ext cx="4041648" cy="452628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ransition spd="med">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B7C3F878-F5E8-489B-AC8A-64F2A7E22C28}" type="datetimeFigureOut">
              <a:rPr lang="en-US" smtClean="0"/>
              <a:pPr/>
              <a:t>9/27/2018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1FC063-5EA9-49AF-AFAF-D68C9E82B23B}" type="slidenum">
              <a:rPr lang="en-US" smtClean="0"/>
              <a:pPr/>
              <a:t>‹#›</a:t>
            </a:fld>
            <a:endParaRPr lang="en-US" dirty="0"/>
          </a:p>
        </p:txBody>
      </p:sp>
      <p:sp>
        <p:nvSpPr>
          <p:cNvPr id="11" name="Content Placeholder 10"/>
          <p:cNvSpPr>
            <a:spLocks noGrp="1"/>
          </p:cNvSpPr>
          <p:nvPr>
            <p:ph sz="quarter" idx="13"/>
          </p:nvPr>
        </p:nvSpPr>
        <p:spPr>
          <a:xfrm>
            <a:off x="457200" y="2212848"/>
            <a:ext cx="4041648" cy="391363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ransition spd="med">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7C3F878-F5E8-489B-AC8A-64F2A7E22C28}" type="datetimeFigureOut">
              <a:rPr lang="en-US" smtClean="0"/>
              <a:pPr/>
              <a:t>9/27/2018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51FC063-5EA9-49AF-AFAF-D68C9E82B23B}" type="slidenum">
              <a:rPr lang="en-US" smtClean="0"/>
              <a:pPr/>
              <a:t>‹#›</a:t>
            </a:fld>
            <a:endParaRPr lang="en-US" dirty="0"/>
          </a:p>
        </p:txBody>
      </p:sp>
    </p:spTree>
  </p:cSld>
  <p:clrMapOvr>
    <a:masterClrMapping/>
  </p:clrMapOvr>
  <p:transition spd="med">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C3F878-F5E8-489B-AC8A-64F2A7E22C28}" type="datetimeFigureOut">
              <a:rPr lang="en-US" smtClean="0"/>
              <a:pPr/>
              <a:t>9/27/2018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a:t>
            </a:fld>
            <a:endParaRPr lang="en-US" dirty="0"/>
          </a:p>
        </p:txBody>
      </p:sp>
    </p:spTree>
  </p:cSld>
  <p:clrMapOvr>
    <a:masterClrMapping/>
  </p:clrMapOvr>
  <p:transition spd="med">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7C3F878-F5E8-489B-AC8A-64F2A7E22C28}" type="datetimeFigureOut">
              <a:rPr lang="en-US" smtClean="0"/>
              <a:pPr/>
              <a:t>9/27/2018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1FC063-5EA9-49AF-AFAF-D68C9E82B23B}"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ru-RU" smtClean="0"/>
              <a:t>Образец заголовка</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7C3F878-F5E8-489B-AC8A-64F2A7E22C28}" type="datetimeFigureOut">
              <a:rPr lang="en-US" smtClean="0"/>
              <a:pPr/>
              <a:t>9/27/2018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1FC063-5EA9-49AF-AFAF-D68C9E82B23B}"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7C3F878-F5E8-489B-AC8A-64F2A7E22C28}" type="datetimeFigureOut">
              <a:rPr lang="en-US" smtClean="0"/>
              <a:pPr/>
              <a:t>9/27/2018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dirty="0"/>
          </a:p>
        </p:txBody>
      </p:sp>
    </p:spTree>
  </p:cSld>
  <p:clrMapOvr>
    <a:masterClrMapping/>
  </p:clrMapOvr>
  <p:transition spd="med">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7C3F878-F5E8-489B-AC8A-64F2A7E22C28}" type="datetimeFigureOut">
              <a:rPr lang="en-US" smtClean="0"/>
              <a:pPr/>
              <a:t>9/27/2018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B7C3F878-F5E8-489B-AC8A-64F2A7E22C28}" type="datetimeFigureOut">
              <a:rPr lang="en-US" smtClean="0"/>
              <a:pPr/>
              <a:t>9/27/2018</a:t>
            </a:fld>
            <a:endParaRPr lang="en-US" dirty="0"/>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dirty="0"/>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651FC063-5EA9-49AF-AFAF-D68C9E82B23B}" type="slidenum">
              <a:rPr lang="en-US" smtClean="0"/>
              <a:pPr/>
              <a:t>‹#›</a:t>
            </a:fld>
            <a:endParaRPr lang="en-US" dirty="0"/>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spd="med">
    <p:fade/>
  </p:transition>
  <p:timing>
    <p:tnLst>
      <p:par>
        <p:cTn id="1" dur="indefinite" restart="never" nodeType="tmRoot"/>
      </p:par>
    </p:tnLst>
  </p:timing>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fipi.ru/ege-i-gve-11/analiticheskie-i-metodicheskie-materialy"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80533" y="982493"/>
            <a:ext cx="7120467" cy="2577829"/>
          </a:xfrm>
        </p:spPr>
        <p:txBody>
          <a:bodyPr anchor="ctr">
            <a:normAutofit/>
          </a:bodyPr>
          <a:lstStyle/>
          <a:p>
            <a:r>
              <a:rPr lang="ru-RU" sz="4000" b="1" i="1" dirty="0" smtClean="0">
                <a:solidFill>
                  <a:srgbClr val="C00000"/>
                </a:solidFill>
              </a:rPr>
              <a:t>О результатах участия выпускников г.Казани </a:t>
            </a:r>
            <a:br>
              <a:rPr lang="ru-RU" sz="4000" b="1" i="1" dirty="0" smtClean="0">
                <a:solidFill>
                  <a:srgbClr val="C00000"/>
                </a:solidFill>
              </a:rPr>
            </a:br>
            <a:r>
              <a:rPr lang="ru-RU" sz="4000" b="1" i="1" dirty="0" smtClean="0">
                <a:solidFill>
                  <a:srgbClr val="C00000"/>
                </a:solidFill>
              </a:rPr>
              <a:t>в государственной итоговой аттестации 2018 года</a:t>
            </a:r>
            <a:endParaRPr lang="en-US" sz="4000" dirty="0">
              <a:solidFill>
                <a:srgbClr val="C00000"/>
              </a:solidFill>
            </a:endParaRPr>
          </a:p>
        </p:txBody>
      </p:sp>
      <p:sp>
        <p:nvSpPr>
          <p:cNvPr id="3" name="Subtitle 2"/>
          <p:cNvSpPr>
            <a:spLocks noGrp="1"/>
          </p:cNvSpPr>
          <p:nvPr>
            <p:ph type="subTitle" idx="1"/>
          </p:nvPr>
        </p:nvSpPr>
        <p:spPr>
          <a:xfrm>
            <a:off x="2431914" y="4815191"/>
            <a:ext cx="6331085" cy="1449422"/>
          </a:xfrm>
        </p:spPr>
        <p:txBody>
          <a:bodyPr>
            <a:normAutofit/>
          </a:bodyPr>
          <a:lstStyle/>
          <a:p>
            <a:pPr algn="r">
              <a:lnSpc>
                <a:spcPct val="150000"/>
              </a:lnSpc>
              <a:spcBef>
                <a:spcPts val="0"/>
              </a:spcBef>
            </a:pPr>
            <a:r>
              <a:rPr lang="ru-RU" sz="4400" b="1" i="1" dirty="0" smtClean="0">
                <a:solidFill>
                  <a:schemeClr val="tx1"/>
                </a:solidFill>
                <a:cs typeface="Microsoft New Tai Lue" panose="020B0502040204020203" pitchFamily="34" charset="0"/>
              </a:rPr>
              <a:t>Математика</a:t>
            </a:r>
            <a:endParaRPr lang="en-US" sz="4400" b="1" i="1" dirty="0">
              <a:solidFill>
                <a:schemeClr val="tx1"/>
              </a:solidFill>
              <a:latin typeface="Microsoft New Tai Lue" panose="020B0502040204020203" pitchFamily="34" charset="0"/>
              <a:cs typeface="Microsoft New Tai Lue" panose="020B0502040204020203" pitchFamily="34"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806" y="152401"/>
            <a:ext cx="1153193" cy="880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68664944"/>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68400" y="194733"/>
            <a:ext cx="7746999" cy="897466"/>
          </a:xfrm>
        </p:spPr>
        <p:txBody>
          <a:bodyPr anchor="ctr">
            <a:noAutofit/>
          </a:bodyPr>
          <a:lstStyle/>
          <a:p>
            <a:pPr>
              <a:lnSpc>
                <a:spcPct val="100000"/>
              </a:lnSpc>
            </a:pPr>
            <a:r>
              <a:rPr lang="ru-RU" sz="3200" b="1" dirty="0"/>
              <a:t>Уровень освоения образовательного стандарта в рамках ЕГЭ</a:t>
            </a: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10" y="0"/>
            <a:ext cx="1151390" cy="778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Таблица 2"/>
          <p:cNvGraphicFramePr>
            <a:graphicFrameLocks noGrp="1"/>
          </p:cNvGraphicFramePr>
          <p:nvPr>
            <p:extLst>
              <p:ext uri="{D42A27DB-BD31-4B8C-83A1-F6EECF244321}">
                <p14:modId xmlns:p14="http://schemas.microsoft.com/office/powerpoint/2010/main" val="1117630634"/>
              </p:ext>
            </p:extLst>
          </p:nvPr>
        </p:nvGraphicFramePr>
        <p:xfrm>
          <a:off x="414867" y="1397002"/>
          <a:ext cx="8356601" cy="4772072"/>
        </p:xfrm>
        <a:graphic>
          <a:graphicData uri="http://schemas.openxmlformats.org/drawingml/2006/table">
            <a:tbl>
              <a:tblPr firstRow="1" firstCol="1" bandRow="1">
                <a:tableStyleId>{5C22544A-7EE6-4342-B048-85BDC9FD1C3A}</a:tableStyleId>
              </a:tblPr>
              <a:tblGrid>
                <a:gridCol w="1354666">
                  <a:extLst>
                    <a:ext uri="{9D8B030D-6E8A-4147-A177-3AD203B41FA5}">
                      <a16:colId xmlns:a16="http://schemas.microsoft.com/office/drawing/2014/main" val="20000"/>
                    </a:ext>
                  </a:extLst>
                </a:gridCol>
                <a:gridCol w="2260600">
                  <a:extLst>
                    <a:ext uri="{9D8B030D-6E8A-4147-A177-3AD203B41FA5}">
                      <a16:colId xmlns:a16="http://schemas.microsoft.com/office/drawing/2014/main" val="20001"/>
                    </a:ext>
                  </a:extLst>
                </a:gridCol>
                <a:gridCol w="2243667">
                  <a:extLst>
                    <a:ext uri="{9D8B030D-6E8A-4147-A177-3AD203B41FA5}">
                      <a16:colId xmlns:a16="http://schemas.microsoft.com/office/drawing/2014/main" val="20002"/>
                    </a:ext>
                  </a:extLst>
                </a:gridCol>
                <a:gridCol w="2497668">
                  <a:extLst>
                    <a:ext uri="{9D8B030D-6E8A-4147-A177-3AD203B41FA5}">
                      <a16:colId xmlns:a16="http://schemas.microsoft.com/office/drawing/2014/main" val="20003"/>
                    </a:ext>
                  </a:extLst>
                </a:gridCol>
              </a:tblGrid>
              <a:tr h="812798">
                <a:tc>
                  <a:txBody>
                    <a:bodyPr/>
                    <a:lstStyle/>
                    <a:p>
                      <a:pPr algn="ctr">
                        <a:spcAft>
                          <a:spcPts val="0"/>
                        </a:spcAft>
                      </a:pPr>
                      <a:r>
                        <a:rPr lang="ru-RU" sz="1800" dirty="0">
                          <a:effectLst/>
                        </a:rPr>
                        <a:t>Район</a:t>
                      </a:r>
                      <a:endParaRPr lang="ru-RU" sz="2000" b="1" dirty="0">
                        <a:effectLst/>
                        <a:latin typeface="Times New Roman"/>
                        <a:ea typeface="Times New Roman"/>
                      </a:endParaRPr>
                    </a:p>
                  </a:txBody>
                  <a:tcPr marL="68580" marR="68580" marT="0" marB="0"/>
                </a:tc>
                <a:tc>
                  <a:txBody>
                    <a:bodyPr/>
                    <a:lstStyle/>
                    <a:p>
                      <a:pPr algn="ctr">
                        <a:spcAft>
                          <a:spcPts val="0"/>
                        </a:spcAft>
                      </a:pPr>
                      <a:r>
                        <a:rPr lang="ru-RU" sz="1800" dirty="0">
                          <a:effectLst/>
                        </a:rPr>
                        <a:t>Доля выпускников, успешно сдавших ЕГЭ по русскому языку (выше порога)</a:t>
                      </a:r>
                      <a:endParaRPr lang="ru-RU" sz="2000" b="1" dirty="0">
                        <a:effectLst/>
                        <a:latin typeface="Times New Roman"/>
                        <a:ea typeface="Times New Roman"/>
                      </a:endParaRPr>
                    </a:p>
                  </a:txBody>
                  <a:tcPr marL="68580" marR="68580" marT="0" marB="0"/>
                </a:tc>
                <a:tc>
                  <a:txBody>
                    <a:bodyPr/>
                    <a:lstStyle/>
                    <a:p>
                      <a:pPr algn="ctr">
                        <a:spcAft>
                          <a:spcPts val="0"/>
                        </a:spcAft>
                      </a:pPr>
                      <a:r>
                        <a:rPr lang="ru-RU" sz="1800">
                          <a:effectLst/>
                        </a:rPr>
                        <a:t>Доля выпускников, успешно сдавших ЕГЭ по математике (выше порога)</a:t>
                      </a:r>
                      <a:endParaRPr lang="ru-RU" sz="2000" b="1">
                        <a:effectLst/>
                        <a:latin typeface="Times New Roman"/>
                        <a:ea typeface="Times New Roman"/>
                      </a:endParaRPr>
                    </a:p>
                  </a:txBody>
                  <a:tcPr marL="68580" marR="68580" marT="0" marB="0"/>
                </a:tc>
                <a:tc>
                  <a:txBody>
                    <a:bodyPr/>
                    <a:lstStyle/>
                    <a:p>
                      <a:pPr algn="ctr">
                        <a:spcAft>
                          <a:spcPts val="0"/>
                        </a:spcAft>
                      </a:pPr>
                      <a:r>
                        <a:rPr lang="ru-RU" sz="1800">
                          <a:effectLst/>
                        </a:rPr>
                        <a:t>Доля выпускников, успешно сдавших оба обязательных экзамена в форме ЕГЭ (выше порога)</a:t>
                      </a:r>
                      <a:endParaRPr lang="ru-RU" sz="2000" b="1">
                        <a:effectLst/>
                        <a:latin typeface="Times New Roman"/>
                        <a:ea typeface="Times New Roman"/>
                      </a:endParaRPr>
                    </a:p>
                  </a:txBody>
                  <a:tcPr marL="68580" marR="68580" marT="0" marB="0"/>
                </a:tc>
                <a:extLst>
                  <a:ext uri="{0D108BD9-81ED-4DB2-BD59-A6C34878D82A}">
                    <a16:rowId xmlns:a16="http://schemas.microsoft.com/office/drawing/2014/main" val="10000"/>
                  </a:ext>
                </a:extLst>
              </a:tr>
              <a:tr h="390769">
                <a:tc>
                  <a:txBody>
                    <a:bodyPr/>
                    <a:lstStyle/>
                    <a:p>
                      <a:pPr algn="ctr">
                        <a:spcAft>
                          <a:spcPts val="0"/>
                        </a:spcAft>
                      </a:pPr>
                      <a:r>
                        <a:rPr lang="ru-RU" sz="1800">
                          <a:effectLst/>
                        </a:rPr>
                        <a:t>А</a:t>
                      </a:r>
                      <a:endParaRPr lang="ru-RU" sz="2000" b="1">
                        <a:effectLst/>
                        <a:latin typeface="Times New Roman"/>
                        <a:ea typeface="Times New Roman"/>
                      </a:endParaRPr>
                    </a:p>
                  </a:txBody>
                  <a:tcPr marL="68580" marR="68580" marT="0" marB="0"/>
                </a:tc>
                <a:tc>
                  <a:txBody>
                    <a:bodyPr/>
                    <a:lstStyle/>
                    <a:p>
                      <a:pPr algn="ctr">
                        <a:spcAft>
                          <a:spcPts val="0"/>
                        </a:spcAft>
                      </a:pPr>
                      <a:r>
                        <a:rPr lang="ru-RU" sz="1800">
                          <a:effectLst/>
                        </a:rPr>
                        <a:t>100%</a:t>
                      </a:r>
                      <a:endParaRPr lang="ru-RU" sz="2000" b="1">
                        <a:effectLst/>
                        <a:latin typeface="Times New Roman"/>
                        <a:ea typeface="Times New Roman"/>
                      </a:endParaRPr>
                    </a:p>
                  </a:txBody>
                  <a:tcPr marL="68580" marR="68580" marT="0" marB="0"/>
                </a:tc>
                <a:tc>
                  <a:txBody>
                    <a:bodyPr/>
                    <a:lstStyle/>
                    <a:p>
                      <a:pPr algn="ctr">
                        <a:spcAft>
                          <a:spcPts val="0"/>
                        </a:spcAft>
                      </a:pPr>
                      <a:r>
                        <a:rPr lang="ru-RU" sz="1800" dirty="0">
                          <a:effectLst/>
                        </a:rPr>
                        <a:t>98,7%</a:t>
                      </a:r>
                      <a:endParaRPr lang="ru-RU" sz="2000" b="1" dirty="0">
                        <a:effectLst/>
                        <a:latin typeface="Times New Roman"/>
                        <a:ea typeface="Times New Roman"/>
                      </a:endParaRPr>
                    </a:p>
                  </a:txBody>
                  <a:tcPr marL="68580" marR="68580" marT="0" marB="0"/>
                </a:tc>
                <a:tc>
                  <a:txBody>
                    <a:bodyPr/>
                    <a:lstStyle/>
                    <a:p>
                      <a:pPr algn="ctr">
                        <a:spcAft>
                          <a:spcPts val="0"/>
                        </a:spcAft>
                      </a:pPr>
                      <a:r>
                        <a:rPr lang="ru-RU" sz="1800">
                          <a:effectLst/>
                        </a:rPr>
                        <a:t>98,7%</a:t>
                      </a:r>
                      <a:endParaRPr lang="ru-RU" sz="2000" b="1">
                        <a:effectLst/>
                        <a:latin typeface="Times New Roman"/>
                        <a:ea typeface="Times New Roman"/>
                      </a:endParaRPr>
                    </a:p>
                  </a:txBody>
                  <a:tcPr marL="68580" marR="68580" marT="0" marB="0"/>
                </a:tc>
                <a:extLst>
                  <a:ext uri="{0D108BD9-81ED-4DB2-BD59-A6C34878D82A}">
                    <a16:rowId xmlns:a16="http://schemas.microsoft.com/office/drawing/2014/main" val="10001"/>
                  </a:ext>
                </a:extLst>
              </a:tr>
              <a:tr h="390769">
                <a:tc>
                  <a:txBody>
                    <a:bodyPr/>
                    <a:lstStyle/>
                    <a:p>
                      <a:pPr algn="ctr">
                        <a:spcAft>
                          <a:spcPts val="0"/>
                        </a:spcAft>
                      </a:pPr>
                      <a:r>
                        <a:rPr lang="ru-RU" sz="1800">
                          <a:effectLst/>
                        </a:rPr>
                        <a:t>Н-С</a:t>
                      </a:r>
                      <a:endParaRPr lang="ru-RU" sz="2000" b="1">
                        <a:effectLst/>
                        <a:latin typeface="Times New Roman"/>
                        <a:ea typeface="Times New Roman"/>
                      </a:endParaRPr>
                    </a:p>
                  </a:txBody>
                  <a:tcPr marL="68580" marR="68580" marT="0" marB="0"/>
                </a:tc>
                <a:tc>
                  <a:txBody>
                    <a:bodyPr/>
                    <a:lstStyle/>
                    <a:p>
                      <a:pPr algn="ctr">
                        <a:spcAft>
                          <a:spcPts val="0"/>
                        </a:spcAft>
                      </a:pPr>
                      <a:r>
                        <a:rPr lang="ru-RU" sz="1800">
                          <a:effectLst/>
                        </a:rPr>
                        <a:t>100%</a:t>
                      </a:r>
                      <a:endParaRPr lang="ru-RU" sz="2000" b="1">
                        <a:effectLst/>
                        <a:latin typeface="Times New Roman"/>
                        <a:ea typeface="Times New Roman"/>
                      </a:endParaRPr>
                    </a:p>
                  </a:txBody>
                  <a:tcPr marL="68580" marR="68580" marT="0" marB="0"/>
                </a:tc>
                <a:tc>
                  <a:txBody>
                    <a:bodyPr/>
                    <a:lstStyle/>
                    <a:p>
                      <a:pPr algn="ctr">
                        <a:spcAft>
                          <a:spcPts val="0"/>
                        </a:spcAft>
                      </a:pPr>
                      <a:r>
                        <a:rPr lang="ru-RU" sz="1800" dirty="0">
                          <a:effectLst/>
                        </a:rPr>
                        <a:t>98,8%</a:t>
                      </a:r>
                      <a:endParaRPr lang="ru-RU" sz="2000" b="1" dirty="0">
                        <a:effectLst/>
                        <a:latin typeface="Times New Roman"/>
                        <a:ea typeface="Times New Roman"/>
                      </a:endParaRPr>
                    </a:p>
                  </a:txBody>
                  <a:tcPr marL="68580" marR="68580" marT="0" marB="0"/>
                </a:tc>
                <a:tc>
                  <a:txBody>
                    <a:bodyPr/>
                    <a:lstStyle/>
                    <a:p>
                      <a:pPr algn="ctr">
                        <a:spcAft>
                          <a:spcPts val="0"/>
                        </a:spcAft>
                      </a:pPr>
                      <a:r>
                        <a:rPr lang="ru-RU" sz="1800">
                          <a:effectLst/>
                        </a:rPr>
                        <a:t>99,2%</a:t>
                      </a:r>
                      <a:endParaRPr lang="ru-RU" sz="2000" b="1">
                        <a:effectLst/>
                        <a:latin typeface="Times New Roman"/>
                        <a:ea typeface="Times New Roman"/>
                      </a:endParaRPr>
                    </a:p>
                  </a:txBody>
                  <a:tcPr marL="68580" marR="68580" marT="0" marB="0"/>
                </a:tc>
                <a:extLst>
                  <a:ext uri="{0D108BD9-81ED-4DB2-BD59-A6C34878D82A}">
                    <a16:rowId xmlns:a16="http://schemas.microsoft.com/office/drawing/2014/main" val="10002"/>
                  </a:ext>
                </a:extLst>
              </a:tr>
              <a:tr h="390769">
                <a:tc>
                  <a:txBody>
                    <a:bodyPr/>
                    <a:lstStyle/>
                    <a:p>
                      <a:pPr algn="ctr">
                        <a:spcAft>
                          <a:spcPts val="0"/>
                        </a:spcAft>
                      </a:pPr>
                      <a:r>
                        <a:rPr lang="ru-RU" sz="1800">
                          <a:effectLst/>
                        </a:rPr>
                        <a:t>В</a:t>
                      </a:r>
                      <a:endParaRPr lang="ru-RU" sz="2000" b="1">
                        <a:effectLst/>
                        <a:latin typeface="Times New Roman"/>
                        <a:ea typeface="Times New Roman"/>
                      </a:endParaRPr>
                    </a:p>
                  </a:txBody>
                  <a:tcPr marL="68580" marR="68580" marT="0" marB="0"/>
                </a:tc>
                <a:tc>
                  <a:txBody>
                    <a:bodyPr/>
                    <a:lstStyle/>
                    <a:p>
                      <a:pPr algn="ctr">
                        <a:spcAft>
                          <a:spcPts val="0"/>
                        </a:spcAft>
                      </a:pPr>
                      <a:r>
                        <a:rPr lang="ru-RU" sz="1800">
                          <a:effectLst/>
                        </a:rPr>
                        <a:t>99,9%</a:t>
                      </a:r>
                      <a:endParaRPr lang="ru-RU" sz="2000" b="1">
                        <a:effectLst/>
                        <a:latin typeface="Times New Roman"/>
                        <a:ea typeface="Times New Roman"/>
                      </a:endParaRPr>
                    </a:p>
                  </a:txBody>
                  <a:tcPr marL="68580" marR="68580" marT="0" marB="0"/>
                </a:tc>
                <a:tc>
                  <a:txBody>
                    <a:bodyPr/>
                    <a:lstStyle/>
                    <a:p>
                      <a:pPr algn="ctr">
                        <a:spcAft>
                          <a:spcPts val="0"/>
                        </a:spcAft>
                      </a:pPr>
                      <a:r>
                        <a:rPr lang="ru-RU" sz="1800" dirty="0">
                          <a:effectLst/>
                        </a:rPr>
                        <a:t>99,8%</a:t>
                      </a:r>
                      <a:endParaRPr lang="ru-RU" sz="2000" b="1" dirty="0">
                        <a:effectLst/>
                        <a:latin typeface="Times New Roman"/>
                        <a:ea typeface="Times New Roman"/>
                      </a:endParaRPr>
                    </a:p>
                  </a:txBody>
                  <a:tcPr marL="68580" marR="68580" marT="0" marB="0"/>
                </a:tc>
                <a:tc>
                  <a:txBody>
                    <a:bodyPr/>
                    <a:lstStyle/>
                    <a:p>
                      <a:pPr algn="ctr">
                        <a:spcAft>
                          <a:spcPts val="0"/>
                        </a:spcAft>
                      </a:pPr>
                      <a:r>
                        <a:rPr lang="ru-RU" sz="1800">
                          <a:effectLst/>
                        </a:rPr>
                        <a:t>99,8%</a:t>
                      </a:r>
                      <a:endParaRPr lang="ru-RU" sz="2000" b="1">
                        <a:effectLst/>
                        <a:latin typeface="Times New Roman"/>
                        <a:ea typeface="Times New Roman"/>
                      </a:endParaRPr>
                    </a:p>
                  </a:txBody>
                  <a:tcPr marL="68580" marR="68580" marT="0" marB="0"/>
                </a:tc>
                <a:extLst>
                  <a:ext uri="{0D108BD9-81ED-4DB2-BD59-A6C34878D82A}">
                    <a16:rowId xmlns:a16="http://schemas.microsoft.com/office/drawing/2014/main" val="10003"/>
                  </a:ext>
                </a:extLst>
              </a:tr>
              <a:tr h="390769">
                <a:tc>
                  <a:txBody>
                    <a:bodyPr/>
                    <a:lstStyle/>
                    <a:p>
                      <a:pPr algn="ctr">
                        <a:spcAft>
                          <a:spcPts val="0"/>
                        </a:spcAft>
                      </a:pPr>
                      <a:r>
                        <a:rPr lang="ru-RU" sz="1800">
                          <a:effectLst/>
                        </a:rPr>
                        <a:t>П</a:t>
                      </a:r>
                      <a:endParaRPr lang="ru-RU" sz="2000" b="1">
                        <a:effectLst/>
                        <a:latin typeface="Times New Roman"/>
                        <a:ea typeface="Times New Roman"/>
                      </a:endParaRPr>
                    </a:p>
                  </a:txBody>
                  <a:tcPr marL="68580" marR="68580" marT="0" marB="0"/>
                </a:tc>
                <a:tc>
                  <a:txBody>
                    <a:bodyPr/>
                    <a:lstStyle/>
                    <a:p>
                      <a:pPr algn="ctr">
                        <a:spcAft>
                          <a:spcPts val="0"/>
                        </a:spcAft>
                      </a:pPr>
                      <a:r>
                        <a:rPr lang="ru-RU" sz="1800">
                          <a:effectLst/>
                        </a:rPr>
                        <a:t>99,9%</a:t>
                      </a:r>
                      <a:endParaRPr lang="ru-RU" sz="2000" b="1">
                        <a:effectLst/>
                        <a:latin typeface="Times New Roman"/>
                        <a:ea typeface="Times New Roman"/>
                      </a:endParaRPr>
                    </a:p>
                  </a:txBody>
                  <a:tcPr marL="68580" marR="68580" marT="0" marB="0"/>
                </a:tc>
                <a:tc>
                  <a:txBody>
                    <a:bodyPr/>
                    <a:lstStyle/>
                    <a:p>
                      <a:pPr algn="ctr">
                        <a:spcAft>
                          <a:spcPts val="0"/>
                        </a:spcAft>
                      </a:pPr>
                      <a:r>
                        <a:rPr lang="ru-RU" sz="1800" dirty="0">
                          <a:effectLst/>
                        </a:rPr>
                        <a:t>99,1%</a:t>
                      </a:r>
                      <a:endParaRPr lang="ru-RU" sz="2000" b="1" dirty="0">
                        <a:effectLst/>
                        <a:latin typeface="Times New Roman"/>
                        <a:ea typeface="Times New Roman"/>
                      </a:endParaRPr>
                    </a:p>
                  </a:txBody>
                  <a:tcPr marL="68580" marR="68580" marT="0" marB="0"/>
                </a:tc>
                <a:tc>
                  <a:txBody>
                    <a:bodyPr/>
                    <a:lstStyle/>
                    <a:p>
                      <a:pPr algn="ctr">
                        <a:spcAft>
                          <a:spcPts val="0"/>
                        </a:spcAft>
                      </a:pPr>
                      <a:r>
                        <a:rPr lang="ru-RU" sz="1800">
                          <a:effectLst/>
                        </a:rPr>
                        <a:t>99,1%</a:t>
                      </a:r>
                      <a:endParaRPr lang="ru-RU" sz="2000" b="1">
                        <a:effectLst/>
                        <a:latin typeface="Times New Roman"/>
                        <a:ea typeface="Times New Roman"/>
                      </a:endParaRPr>
                    </a:p>
                  </a:txBody>
                  <a:tcPr marL="68580" marR="68580" marT="0" marB="0"/>
                </a:tc>
                <a:extLst>
                  <a:ext uri="{0D108BD9-81ED-4DB2-BD59-A6C34878D82A}">
                    <a16:rowId xmlns:a16="http://schemas.microsoft.com/office/drawing/2014/main" val="10004"/>
                  </a:ext>
                </a:extLst>
              </a:tr>
              <a:tr h="390769">
                <a:tc>
                  <a:txBody>
                    <a:bodyPr/>
                    <a:lstStyle/>
                    <a:p>
                      <a:pPr algn="ctr">
                        <a:spcAft>
                          <a:spcPts val="0"/>
                        </a:spcAft>
                      </a:pPr>
                      <a:r>
                        <a:rPr lang="ru-RU" sz="1800">
                          <a:effectLst/>
                        </a:rPr>
                        <a:t>К</a:t>
                      </a:r>
                      <a:endParaRPr lang="ru-RU" sz="2000" b="1">
                        <a:effectLst/>
                        <a:latin typeface="Times New Roman"/>
                        <a:ea typeface="Times New Roman"/>
                      </a:endParaRPr>
                    </a:p>
                  </a:txBody>
                  <a:tcPr marL="68580" marR="68580" marT="0" marB="0"/>
                </a:tc>
                <a:tc>
                  <a:txBody>
                    <a:bodyPr/>
                    <a:lstStyle/>
                    <a:p>
                      <a:pPr algn="ctr">
                        <a:spcAft>
                          <a:spcPts val="0"/>
                        </a:spcAft>
                      </a:pPr>
                      <a:r>
                        <a:rPr lang="ru-RU" sz="1800">
                          <a:effectLst/>
                        </a:rPr>
                        <a:t>100%</a:t>
                      </a:r>
                      <a:endParaRPr lang="ru-RU" sz="2000" b="1">
                        <a:effectLst/>
                        <a:latin typeface="Times New Roman"/>
                        <a:ea typeface="Times New Roman"/>
                      </a:endParaRPr>
                    </a:p>
                  </a:txBody>
                  <a:tcPr marL="68580" marR="68580" marT="0" marB="0"/>
                </a:tc>
                <a:tc>
                  <a:txBody>
                    <a:bodyPr/>
                    <a:lstStyle/>
                    <a:p>
                      <a:pPr algn="ctr">
                        <a:spcAft>
                          <a:spcPts val="0"/>
                        </a:spcAft>
                      </a:pPr>
                      <a:r>
                        <a:rPr lang="ru-RU" sz="1800" dirty="0">
                          <a:effectLst/>
                        </a:rPr>
                        <a:t>95,4%</a:t>
                      </a:r>
                      <a:endParaRPr lang="ru-RU" sz="2000" b="1" dirty="0">
                        <a:effectLst/>
                        <a:latin typeface="Times New Roman"/>
                        <a:ea typeface="Times New Roman"/>
                      </a:endParaRPr>
                    </a:p>
                  </a:txBody>
                  <a:tcPr marL="68580" marR="68580" marT="0" marB="0"/>
                </a:tc>
                <a:tc>
                  <a:txBody>
                    <a:bodyPr/>
                    <a:lstStyle/>
                    <a:p>
                      <a:pPr algn="ctr">
                        <a:spcAft>
                          <a:spcPts val="0"/>
                        </a:spcAft>
                      </a:pPr>
                      <a:r>
                        <a:rPr lang="ru-RU" sz="1800" dirty="0">
                          <a:effectLst/>
                        </a:rPr>
                        <a:t>99,5%</a:t>
                      </a:r>
                      <a:endParaRPr lang="ru-RU" sz="2000" b="1" dirty="0">
                        <a:effectLst/>
                        <a:latin typeface="Times New Roman"/>
                        <a:ea typeface="Times New Roman"/>
                      </a:endParaRPr>
                    </a:p>
                  </a:txBody>
                  <a:tcPr marL="68580" marR="68580" marT="0" marB="0"/>
                </a:tc>
                <a:extLst>
                  <a:ext uri="{0D108BD9-81ED-4DB2-BD59-A6C34878D82A}">
                    <a16:rowId xmlns:a16="http://schemas.microsoft.com/office/drawing/2014/main" val="10005"/>
                  </a:ext>
                </a:extLst>
              </a:tr>
              <a:tr h="390769">
                <a:tc>
                  <a:txBody>
                    <a:bodyPr/>
                    <a:lstStyle/>
                    <a:p>
                      <a:pPr algn="ctr">
                        <a:spcAft>
                          <a:spcPts val="0"/>
                        </a:spcAft>
                      </a:pPr>
                      <a:r>
                        <a:rPr lang="ru-RU" sz="1800">
                          <a:effectLst/>
                        </a:rPr>
                        <a:t>М</a:t>
                      </a:r>
                      <a:endParaRPr lang="ru-RU" sz="2000" b="1">
                        <a:effectLst/>
                        <a:latin typeface="Times New Roman"/>
                        <a:ea typeface="Times New Roman"/>
                      </a:endParaRPr>
                    </a:p>
                  </a:txBody>
                  <a:tcPr marL="68580" marR="68580" marT="0" marB="0"/>
                </a:tc>
                <a:tc>
                  <a:txBody>
                    <a:bodyPr/>
                    <a:lstStyle/>
                    <a:p>
                      <a:pPr algn="ctr">
                        <a:spcAft>
                          <a:spcPts val="0"/>
                        </a:spcAft>
                      </a:pPr>
                      <a:r>
                        <a:rPr lang="ru-RU" sz="1800" dirty="0">
                          <a:effectLst/>
                        </a:rPr>
                        <a:t>100%</a:t>
                      </a:r>
                      <a:endParaRPr lang="ru-RU" sz="2000" b="1" dirty="0">
                        <a:effectLst/>
                        <a:latin typeface="Times New Roman"/>
                        <a:ea typeface="Times New Roman"/>
                      </a:endParaRPr>
                    </a:p>
                  </a:txBody>
                  <a:tcPr marL="68580" marR="68580" marT="0" marB="0"/>
                </a:tc>
                <a:tc>
                  <a:txBody>
                    <a:bodyPr/>
                    <a:lstStyle/>
                    <a:p>
                      <a:pPr algn="ctr">
                        <a:spcAft>
                          <a:spcPts val="0"/>
                        </a:spcAft>
                      </a:pPr>
                      <a:r>
                        <a:rPr lang="ru-RU" sz="1800">
                          <a:effectLst/>
                        </a:rPr>
                        <a:t>98,3%</a:t>
                      </a:r>
                      <a:endParaRPr lang="ru-RU" sz="2000" b="1">
                        <a:effectLst/>
                        <a:latin typeface="Times New Roman"/>
                        <a:ea typeface="Times New Roman"/>
                      </a:endParaRPr>
                    </a:p>
                  </a:txBody>
                  <a:tcPr marL="68580" marR="68580" marT="0" marB="0"/>
                </a:tc>
                <a:tc>
                  <a:txBody>
                    <a:bodyPr/>
                    <a:lstStyle/>
                    <a:p>
                      <a:pPr algn="ctr">
                        <a:spcAft>
                          <a:spcPts val="0"/>
                        </a:spcAft>
                      </a:pPr>
                      <a:r>
                        <a:rPr lang="ru-RU" sz="1800" dirty="0">
                          <a:effectLst/>
                        </a:rPr>
                        <a:t>99,5%</a:t>
                      </a:r>
                      <a:endParaRPr lang="ru-RU" sz="2000" b="1" dirty="0">
                        <a:effectLst/>
                        <a:latin typeface="Times New Roman"/>
                        <a:ea typeface="Times New Roman"/>
                      </a:endParaRPr>
                    </a:p>
                  </a:txBody>
                  <a:tcPr marL="68580" marR="68580" marT="0" marB="0"/>
                </a:tc>
                <a:extLst>
                  <a:ext uri="{0D108BD9-81ED-4DB2-BD59-A6C34878D82A}">
                    <a16:rowId xmlns:a16="http://schemas.microsoft.com/office/drawing/2014/main" val="10006"/>
                  </a:ext>
                </a:extLst>
              </a:tr>
              <a:tr h="390769">
                <a:tc>
                  <a:txBody>
                    <a:bodyPr/>
                    <a:lstStyle/>
                    <a:p>
                      <a:pPr algn="ctr">
                        <a:spcAft>
                          <a:spcPts val="0"/>
                        </a:spcAft>
                      </a:pPr>
                      <a:r>
                        <a:rPr lang="ru-RU" sz="1800">
                          <a:effectLst/>
                        </a:rPr>
                        <a:t>С</a:t>
                      </a:r>
                      <a:endParaRPr lang="ru-RU" sz="2000" b="1">
                        <a:effectLst/>
                        <a:latin typeface="Times New Roman"/>
                        <a:ea typeface="Times New Roman"/>
                      </a:endParaRPr>
                    </a:p>
                  </a:txBody>
                  <a:tcPr marL="68580" marR="68580" marT="0" marB="0"/>
                </a:tc>
                <a:tc>
                  <a:txBody>
                    <a:bodyPr/>
                    <a:lstStyle/>
                    <a:p>
                      <a:pPr algn="ctr">
                        <a:spcAft>
                          <a:spcPts val="0"/>
                        </a:spcAft>
                      </a:pPr>
                      <a:r>
                        <a:rPr lang="ru-RU" sz="1800">
                          <a:effectLst/>
                        </a:rPr>
                        <a:t>100%</a:t>
                      </a:r>
                      <a:endParaRPr lang="ru-RU" sz="2000" b="1">
                        <a:effectLst/>
                        <a:latin typeface="Times New Roman"/>
                        <a:ea typeface="Times New Roman"/>
                      </a:endParaRPr>
                    </a:p>
                  </a:txBody>
                  <a:tcPr marL="68580" marR="68580" marT="0" marB="0"/>
                </a:tc>
                <a:tc>
                  <a:txBody>
                    <a:bodyPr/>
                    <a:lstStyle/>
                    <a:p>
                      <a:pPr algn="ctr">
                        <a:spcAft>
                          <a:spcPts val="0"/>
                        </a:spcAft>
                      </a:pPr>
                      <a:r>
                        <a:rPr lang="ru-RU" sz="1800">
                          <a:effectLst/>
                        </a:rPr>
                        <a:t>99,4%</a:t>
                      </a:r>
                      <a:endParaRPr lang="ru-RU" sz="2000" b="1">
                        <a:effectLst/>
                        <a:latin typeface="Times New Roman"/>
                        <a:ea typeface="Times New Roman"/>
                      </a:endParaRPr>
                    </a:p>
                  </a:txBody>
                  <a:tcPr marL="68580" marR="68580" marT="0" marB="0"/>
                </a:tc>
                <a:tc>
                  <a:txBody>
                    <a:bodyPr/>
                    <a:lstStyle/>
                    <a:p>
                      <a:pPr algn="ctr">
                        <a:spcAft>
                          <a:spcPts val="0"/>
                        </a:spcAft>
                      </a:pPr>
                      <a:r>
                        <a:rPr lang="ru-RU" sz="1800" dirty="0">
                          <a:effectLst/>
                        </a:rPr>
                        <a:t>99,7%</a:t>
                      </a:r>
                      <a:endParaRPr lang="ru-RU" sz="2000" b="1" dirty="0">
                        <a:effectLst/>
                        <a:latin typeface="Times New Roman"/>
                        <a:ea typeface="Times New Roman"/>
                      </a:endParaRPr>
                    </a:p>
                  </a:txBody>
                  <a:tcPr marL="68580" marR="68580" marT="0" marB="0"/>
                </a:tc>
                <a:extLst>
                  <a:ext uri="{0D108BD9-81ED-4DB2-BD59-A6C34878D82A}">
                    <a16:rowId xmlns:a16="http://schemas.microsoft.com/office/drawing/2014/main" val="10007"/>
                  </a:ext>
                </a:extLst>
              </a:tr>
              <a:tr h="390769">
                <a:tc>
                  <a:txBody>
                    <a:bodyPr/>
                    <a:lstStyle/>
                    <a:p>
                      <a:pPr algn="ctr">
                        <a:spcAft>
                          <a:spcPts val="0"/>
                        </a:spcAft>
                      </a:pPr>
                      <a:r>
                        <a:rPr lang="ru-RU" sz="1800" dirty="0">
                          <a:solidFill>
                            <a:srgbClr val="C00000"/>
                          </a:solidFill>
                          <a:effectLst/>
                        </a:rPr>
                        <a:t>КАЗАНЬ</a:t>
                      </a:r>
                      <a:endParaRPr lang="ru-RU" sz="2000" b="1" dirty="0">
                        <a:solidFill>
                          <a:srgbClr val="C00000"/>
                        </a:solidFill>
                        <a:effectLst/>
                        <a:latin typeface="Times New Roman"/>
                        <a:ea typeface="Times New Roman"/>
                      </a:endParaRPr>
                    </a:p>
                  </a:txBody>
                  <a:tcPr marL="68580" marR="68580" marT="0" marB="0"/>
                </a:tc>
                <a:tc>
                  <a:txBody>
                    <a:bodyPr/>
                    <a:lstStyle/>
                    <a:p>
                      <a:pPr algn="ctr">
                        <a:spcAft>
                          <a:spcPts val="0"/>
                        </a:spcAft>
                      </a:pPr>
                      <a:r>
                        <a:rPr lang="ru-RU" sz="1800" b="1" dirty="0">
                          <a:solidFill>
                            <a:srgbClr val="C00000"/>
                          </a:solidFill>
                          <a:effectLst/>
                        </a:rPr>
                        <a:t>99,9%</a:t>
                      </a:r>
                      <a:endParaRPr lang="ru-RU" sz="2000" b="1" dirty="0">
                        <a:solidFill>
                          <a:srgbClr val="C00000"/>
                        </a:solidFill>
                        <a:effectLst/>
                        <a:latin typeface="Times New Roman"/>
                        <a:ea typeface="Times New Roman"/>
                      </a:endParaRPr>
                    </a:p>
                  </a:txBody>
                  <a:tcPr marL="68580" marR="68580" marT="0" marB="0"/>
                </a:tc>
                <a:tc>
                  <a:txBody>
                    <a:bodyPr/>
                    <a:lstStyle/>
                    <a:p>
                      <a:pPr algn="ctr">
                        <a:spcAft>
                          <a:spcPts val="0"/>
                        </a:spcAft>
                      </a:pPr>
                      <a:r>
                        <a:rPr lang="ru-RU" sz="1800" b="1" dirty="0">
                          <a:solidFill>
                            <a:srgbClr val="C00000"/>
                          </a:solidFill>
                          <a:effectLst/>
                        </a:rPr>
                        <a:t>98,8%</a:t>
                      </a:r>
                      <a:endParaRPr lang="ru-RU" sz="2000" b="1" dirty="0">
                        <a:solidFill>
                          <a:srgbClr val="C00000"/>
                        </a:solidFill>
                        <a:effectLst/>
                        <a:latin typeface="Times New Roman"/>
                        <a:ea typeface="Times New Roman"/>
                      </a:endParaRPr>
                    </a:p>
                  </a:txBody>
                  <a:tcPr marL="68580" marR="68580" marT="0" marB="0"/>
                </a:tc>
                <a:tc>
                  <a:txBody>
                    <a:bodyPr/>
                    <a:lstStyle/>
                    <a:p>
                      <a:pPr algn="ctr">
                        <a:spcAft>
                          <a:spcPts val="0"/>
                        </a:spcAft>
                      </a:pPr>
                      <a:r>
                        <a:rPr lang="ru-RU" sz="1800" b="1" dirty="0">
                          <a:solidFill>
                            <a:srgbClr val="C00000"/>
                          </a:solidFill>
                          <a:effectLst/>
                        </a:rPr>
                        <a:t>99,4%</a:t>
                      </a:r>
                      <a:endParaRPr lang="ru-RU" sz="2000" b="1" dirty="0">
                        <a:solidFill>
                          <a:srgbClr val="C00000"/>
                        </a:solidFill>
                        <a:effectLst/>
                        <a:latin typeface="Times New Roman"/>
                        <a:ea typeface="Times New Roman"/>
                      </a:endParaRPr>
                    </a:p>
                  </a:txBody>
                  <a:tcPr marL="68580" marR="68580" marT="0" marB="0"/>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922013930"/>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2400" y="97365"/>
            <a:ext cx="7501466" cy="584202"/>
          </a:xfrm>
        </p:spPr>
        <p:txBody>
          <a:bodyPr anchor="t">
            <a:noAutofit/>
          </a:bodyPr>
          <a:lstStyle/>
          <a:p>
            <a:pPr>
              <a:lnSpc>
                <a:spcPct val="100000"/>
              </a:lnSpc>
            </a:pPr>
            <a:r>
              <a:rPr lang="ru-RU" sz="3200" b="1" dirty="0" smtClean="0"/>
              <a:t>Не получили аттестат (на 01.09)</a:t>
            </a:r>
            <a:endParaRPr lang="ru-RU" sz="3200" b="1" dirty="0"/>
          </a:p>
        </p:txBody>
      </p:sp>
      <p:graphicFrame>
        <p:nvGraphicFramePr>
          <p:cNvPr id="5" name="Таблица 4"/>
          <p:cNvGraphicFramePr>
            <a:graphicFrameLocks noGrp="1"/>
          </p:cNvGraphicFramePr>
          <p:nvPr>
            <p:extLst>
              <p:ext uri="{D42A27DB-BD31-4B8C-83A1-F6EECF244321}">
                <p14:modId xmlns:p14="http://schemas.microsoft.com/office/powerpoint/2010/main" val="719695435"/>
              </p:ext>
            </p:extLst>
          </p:nvPr>
        </p:nvGraphicFramePr>
        <p:xfrm>
          <a:off x="186266" y="872066"/>
          <a:ext cx="8779936" cy="5516880"/>
        </p:xfrm>
        <a:graphic>
          <a:graphicData uri="http://schemas.openxmlformats.org/drawingml/2006/table">
            <a:tbl>
              <a:tblPr firstRow="1" firstCol="1" bandRow="1">
                <a:tableStyleId>{5C22544A-7EE6-4342-B048-85BDC9FD1C3A}</a:tableStyleId>
              </a:tblPr>
              <a:tblGrid>
                <a:gridCol w="720710">
                  <a:extLst>
                    <a:ext uri="{9D8B030D-6E8A-4147-A177-3AD203B41FA5}">
                      <a16:colId xmlns:a16="http://schemas.microsoft.com/office/drawing/2014/main" val="20000"/>
                    </a:ext>
                  </a:extLst>
                </a:gridCol>
                <a:gridCol w="1624558">
                  <a:extLst>
                    <a:ext uri="{9D8B030D-6E8A-4147-A177-3AD203B41FA5}">
                      <a16:colId xmlns:a16="http://schemas.microsoft.com/office/drawing/2014/main" val="20001"/>
                    </a:ext>
                  </a:extLst>
                </a:gridCol>
                <a:gridCol w="1244599">
                  <a:extLst>
                    <a:ext uri="{9D8B030D-6E8A-4147-A177-3AD203B41FA5}">
                      <a16:colId xmlns:a16="http://schemas.microsoft.com/office/drawing/2014/main" val="20002"/>
                    </a:ext>
                  </a:extLst>
                </a:gridCol>
                <a:gridCol w="1642534">
                  <a:extLst>
                    <a:ext uri="{9D8B030D-6E8A-4147-A177-3AD203B41FA5}">
                      <a16:colId xmlns:a16="http://schemas.microsoft.com/office/drawing/2014/main" val="20003"/>
                    </a:ext>
                  </a:extLst>
                </a:gridCol>
                <a:gridCol w="1843261">
                  <a:extLst>
                    <a:ext uri="{9D8B030D-6E8A-4147-A177-3AD203B41FA5}">
                      <a16:colId xmlns:a16="http://schemas.microsoft.com/office/drawing/2014/main" val="20004"/>
                    </a:ext>
                  </a:extLst>
                </a:gridCol>
                <a:gridCol w="1704274">
                  <a:extLst>
                    <a:ext uri="{9D8B030D-6E8A-4147-A177-3AD203B41FA5}">
                      <a16:colId xmlns:a16="http://schemas.microsoft.com/office/drawing/2014/main" val="20005"/>
                    </a:ext>
                  </a:extLst>
                </a:gridCol>
              </a:tblGrid>
              <a:tr h="550334">
                <a:tc>
                  <a:txBody>
                    <a:bodyPr/>
                    <a:lstStyle/>
                    <a:p>
                      <a:pPr algn="ctr">
                        <a:spcAft>
                          <a:spcPts val="0"/>
                        </a:spcAft>
                      </a:pPr>
                      <a:r>
                        <a:rPr lang="ru-RU" sz="1600" b="1" dirty="0">
                          <a:effectLst/>
                        </a:rPr>
                        <a:t> </a:t>
                      </a:r>
                      <a:endParaRPr lang="ru-RU" sz="1600" b="1" dirty="0">
                        <a:effectLst/>
                        <a:latin typeface="Times New Roman"/>
                        <a:ea typeface="Times New Roman"/>
                      </a:endParaRPr>
                    </a:p>
                  </a:txBody>
                  <a:tcPr marL="68580" marR="68580" marT="0" marB="0" anchor="ctr"/>
                </a:tc>
                <a:tc>
                  <a:txBody>
                    <a:bodyPr/>
                    <a:lstStyle/>
                    <a:p>
                      <a:pPr algn="ctr">
                        <a:spcAft>
                          <a:spcPts val="0"/>
                        </a:spcAft>
                      </a:pPr>
                      <a:r>
                        <a:rPr lang="ru-RU" sz="1400" b="1" dirty="0">
                          <a:effectLst/>
                        </a:rPr>
                        <a:t>Не допущены</a:t>
                      </a:r>
                      <a:endParaRPr lang="ru-RU" sz="1400" b="1" dirty="0">
                        <a:effectLst/>
                        <a:latin typeface="Times New Roman"/>
                        <a:ea typeface="Times New Roman"/>
                      </a:endParaRPr>
                    </a:p>
                  </a:txBody>
                  <a:tcPr marL="68580" marR="68580" marT="0" marB="0" anchor="ctr"/>
                </a:tc>
                <a:tc>
                  <a:txBody>
                    <a:bodyPr/>
                    <a:lstStyle/>
                    <a:p>
                      <a:pPr algn="ctr">
                        <a:spcAft>
                          <a:spcPts val="0"/>
                        </a:spcAft>
                      </a:pPr>
                      <a:r>
                        <a:rPr lang="ru-RU" sz="1400" b="1" dirty="0" smtClean="0">
                          <a:effectLst/>
                        </a:rPr>
                        <a:t>По двум </a:t>
                      </a:r>
                      <a:r>
                        <a:rPr lang="ru-RU" sz="1400" b="1" dirty="0" err="1" smtClean="0">
                          <a:effectLst/>
                        </a:rPr>
                        <a:t>обяз</a:t>
                      </a:r>
                      <a:r>
                        <a:rPr lang="ru-RU" sz="1400" b="1" dirty="0" smtClean="0">
                          <a:effectLst/>
                        </a:rPr>
                        <a:t> предметам</a:t>
                      </a:r>
                      <a:endParaRPr lang="ru-RU" sz="1400" b="1" dirty="0">
                        <a:effectLst/>
                        <a:latin typeface="Times New Roman"/>
                        <a:ea typeface="Times New Roman"/>
                      </a:endParaRPr>
                    </a:p>
                  </a:txBody>
                  <a:tcPr marL="68580" marR="68580" marT="0" marB="0" anchor="ctr"/>
                </a:tc>
                <a:tc>
                  <a:txBody>
                    <a:bodyPr/>
                    <a:lstStyle/>
                    <a:p>
                      <a:pPr algn="ctr">
                        <a:spcAft>
                          <a:spcPts val="0"/>
                        </a:spcAft>
                      </a:pPr>
                      <a:r>
                        <a:rPr lang="ru-RU" sz="1400" b="1" dirty="0">
                          <a:effectLst/>
                        </a:rPr>
                        <a:t>Не прошли ГИА по русскому языку</a:t>
                      </a:r>
                      <a:endParaRPr lang="ru-RU" sz="1400" b="1" dirty="0">
                        <a:effectLst/>
                        <a:latin typeface="Times New Roman"/>
                        <a:ea typeface="Times New Roman"/>
                      </a:endParaRPr>
                    </a:p>
                  </a:txBody>
                  <a:tcPr marL="68580" marR="68580" marT="0" marB="0" anchor="ctr"/>
                </a:tc>
                <a:tc>
                  <a:txBody>
                    <a:bodyPr/>
                    <a:lstStyle/>
                    <a:p>
                      <a:pPr algn="ctr">
                        <a:spcAft>
                          <a:spcPts val="0"/>
                        </a:spcAft>
                      </a:pPr>
                      <a:r>
                        <a:rPr lang="ru-RU" sz="1400" b="1" dirty="0">
                          <a:effectLst/>
                        </a:rPr>
                        <a:t>Не прошли ГИА по математике (Б)</a:t>
                      </a:r>
                      <a:endParaRPr lang="ru-RU" sz="1400" b="1" dirty="0">
                        <a:effectLst/>
                        <a:latin typeface="Times New Roman"/>
                        <a:ea typeface="Times New Roman"/>
                      </a:endParaRPr>
                    </a:p>
                  </a:txBody>
                  <a:tcPr marL="68580" marR="68580" marT="0" marB="0" anchor="ctr"/>
                </a:tc>
                <a:tc>
                  <a:txBody>
                    <a:bodyPr/>
                    <a:lstStyle/>
                    <a:p>
                      <a:pPr algn="ctr">
                        <a:spcAft>
                          <a:spcPts val="0"/>
                        </a:spcAft>
                      </a:pPr>
                      <a:r>
                        <a:rPr lang="ru-RU" sz="1400" b="1" dirty="0">
                          <a:effectLst/>
                        </a:rPr>
                        <a:t>Не прошли ГИА по математике (П)</a:t>
                      </a:r>
                      <a:endParaRPr lang="ru-RU" sz="1400" b="1" dirty="0">
                        <a:effectLst/>
                        <a:latin typeface="Times New Roman"/>
                        <a:ea typeface="Times New Roman"/>
                      </a:endParaRPr>
                    </a:p>
                  </a:txBody>
                  <a:tcPr marL="68580" marR="68580" marT="0" marB="0" anchor="ctr"/>
                </a:tc>
                <a:extLst>
                  <a:ext uri="{0D108BD9-81ED-4DB2-BD59-A6C34878D82A}">
                    <a16:rowId xmlns:a16="http://schemas.microsoft.com/office/drawing/2014/main" val="10000"/>
                  </a:ext>
                </a:extLst>
              </a:tr>
              <a:tr h="426721">
                <a:tc>
                  <a:txBody>
                    <a:bodyPr/>
                    <a:lstStyle/>
                    <a:p>
                      <a:pPr algn="ctr">
                        <a:spcAft>
                          <a:spcPts val="0"/>
                        </a:spcAft>
                      </a:pPr>
                      <a:r>
                        <a:rPr lang="ru-RU" sz="1600" b="1">
                          <a:effectLst/>
                        </a:rPr>
                        <a:t>А</a:t>
                      </a:r>
                      <a:endParaRPr lang="ru-RU" sz="1600" b="1">
                        <a:effectLst/>
                        <a:latin typeface="Times New Roman"/>
                        <a:ea typeface="Times New Roman"/>
                      </a:endParaRPr>
                    </a:p>
                  </a:txBody>
                  <a:tcPr marL="68580" marR="68580" marT="0" marB="0" anchor="ctr"/>
                </a:tc>
                <a:tc>
                  <a:txBody>
                    <a:bodyPr/>
                    <a:lstStyle/>
                    <a:p>
                      <a:pPr algn="ctr">
                        <a:spcAft>
                          <a:spcPts val="0"/>
                        </a:spcAft>
                      </a:pPr>
                      <a:endParaRPr lang="ru-RU" sz="1600" b="1" dirty="0">
                        <a:effectLst/>
                        <a:latin typeface="Times New Roman"/>
                        <a:ea typeface="Times New Roman"/>
                      </a:endParaRPr>
                    </a:p>
                  </a:txBody>
                  <a:tcPr marL="68580" marR="68580" marT="0" marB="0" anchor="ctr"/>
                </a:tc>
                <a:tc>
                  <a:txBody>
                    <a:bodyPr/>
                    <a:lstStyle/>
                    <a:p>
                      <a:pPr algn="ctr">
                        <a:spcAft>
                          <a:spcPts val="0"/>
                        </a:spcAft>
                      </a:pPr>
                      <a:endParaRPr lang="ru-RU" sz="1600" b="1" dirty="0">
                        <a:effectLst/>
                        <a:latin typeface="Times New Roman"/>
                        <a:ea typeface="Times New Roman"/>
                      </a:endParaRPr>
                    </a:p>
                  </a:txBody>
                  <a:tcPr marL="68580" marR="68580" marT="0" marB="0" anchor="ctr"/>
                </a:tc>
                <a:tc>
                  <a:txBody>
                    <a:bodyPr/>
                    <a:lstStyle/>
                    <a:p>
                      <a:pPr algn="ctr">
                        <a:spcAft>
                          <a:spcPts val="0"/>
                        </a:spcAft>
                      </a:pPr>
                      <a:endParaRPr lang="ru-RU" sz="1600" b="1" dirty="0">
                        <a:effectLst/>
                        <a:latin typeface="Times New Roman"/>
                        <a:ea typeface="Times New Roman"/>
                      </a:endParaRPr>
                    </a:p>
                  </a:txBody>
                  <a:tcPr marL="68580" marR="68580" marT="0" marB="0" anchor="ctr"/>
                </a:tc>
                <a:tc>
                  <a:txBody>
                    <a:bodyPr/>
                    <a:lstStyle/>
                    <a:p>
                      <a:pPr algn="ctr">
                        <a:spcAft>
                          <a:spcPts val="0"/>
                        </a:spcAft>
                      </a:pPr>
                      <a:r>
                        <a:rPr lang="ru-RU" sz="1600" b="1" dirty="0" smtClean="0">
                          <a:effectLst/>
                          <a:latin typeface="Times New Roman"/>
                          <a:ea typeface="Times New Roman"/>
                        </a:rPr>
                        <a:t>СОШ №60(2)</a:t>
                      </a:r>
                    </a:p>
                    <a:p>
                      <a:pPr algn="ctr">
                        <a:spcAft>
                          <a:spcPts val="0"/>
                        </a:spcAft>
                      </a:pPr>
                      <a:r>
                        <a:rPr lang="ru-RU" sz="1600" b="1" dirty="0" smtClean="0">
                          <a:effectLst/>
                          <a:latin typeface="Times New Roman"/>
                          <a:ea typeface="Times New Roman"/>
                        </a:rPr>
                        <a:t>СОШ №119(1)</a:t>
                      </a:r>
                    </a:p>
                  </a:txBody>
                  <a:tcPr marL="68580" marR="68580" marT="0" marB="0" anchor="ctr"/>
                </a:tc>
                <a:tc>
                  <a:txBody>
                    <a:bodyPr/>
                    <a:lstStyle/>
                    <a:p>
                      <a:pPr algn="ctr">
                        <a:spcAft>
                          <a:spcPts val="0"/>
                        </a:spcAft>
                      </a:pPr>
                      <a:r>
                        <a:rPr lang="ru-RU" sz="1600" b="1" dirty="0" smtClean="0">
                          <a:effectLst/>
                          <a:latin typeface="Times New Roman"/>
                          <a:ea typeface="Times New Roman"/>
                        </a:rPr>
                        <a:t>СОШ №77 (1)</a:t>
                      </a:r>
                    </a:p>
                    <a:p>
                      <a:pPr algn="ctr">
                        <a:spcAft>
                          <a:spcPts val="0"/>
                        </a:spcAft>
                      </a:pPr>
                      <a:r>
                        <a:rPr lang="ru-RU" sz="1600" b="1" dirty="0" smtClean="0">
                          <a:effectLst/>
                          <a:latin typeface="Times New Roman"/>
                          <a:ea typeface="Times New Roman"/>
                        </a:rPr>
                        <a:t>СОШ №119 (1)</a:t>
                      </a:r>
                    </a:p>
                  </a:txBody>
                  <a:tcPr marL="68580" marR="68580" marT="0" marB="0" anchor="ctr"/>
                </a:tc>
                <a:extLst>
                  <a:ext uri="{0D108BD9-81ED-4DB2-BD59-A6C34878D82A}">
                    <a16:rowId xmlns:a16="http://schemas.microsoft.com/office/drawing/2014/main" val="10001"/>
                  </a:ext>
                </a:extLst>
              </a:tr>
              <a:tr h="474133">
                <a:tc>
                  <a:txBody>
                    <a:bodyPr/>
                    <a:lstStyle/>
                    <a:p>
                      <a:pPr algn="ctr">
                        <a:spcAft>
                          <a:spcPts val="0"/>
                        </a:spcAft>
                      </a:pPr>
                      <a:r>
                        <a:rPr lang="ru-RU" sz="1600" b="1">
                          <a:effectLst/>
                        </a:rPr>
                        <a:t>В</a:t>
                      </a:r>
                      <a:endParaRPr lang="ru-RU" sz="1600" b="1">
                        <a:effectLst/>
                        <a:latin typeface="Times New Roman"/>
                        <a:ea typeface="Times New Roman"/>
                      </a:endParaRPr>
                    </a:p>
                  </a:txBody>
                  <a:tcPr marL="68580" marR="68580" marT="0" marB="0" anchor="ctr"/>
                </a:tc>
                <a:tc>
                  <a:txBody>
                    <a:bodyPr/>
                    <a:lstStyle/>
                    <a:p>
                      <a:pPr algn="ctr">
                        <a:spcAft>
                          <a:spcPts val="0"/>
                        </a:spcAft>
                      </a:pPr>
                      <a:endParaRPr lang="ru-RU" sz="1600" b="1">
                        <a:effectLst/>
                        <a:latin typeface="Times New Roman"/>
                        <a:ea typeface="Times New Roman"/>
                      </a:endParaRPr>
                    </a:p>
                  </a:txBody>
                  <a:tcPr marL="68580" marR="68580" marT="0" marB="0" anchor="ctr"/>
                </a:tc>
                <a:tc>
                  <a:txBody>
                    <a:bodyPr/>
                    <a:lstStyle/>
                    <a:p>
                      <a:pPr algn="ctr">
                        <a:spcAft>
                          <a:spcPts val="0"/>
                        </a:spcAft>
                      </a:pPr>
                      <a:endParaRPr lang="ru-RU" sz="1600" b="1" dirty="0">
                        <a:effectLst/>
                        <a:latin typeface="Times New Roman"/>
                        <a:ea typeface="Times New Roman"/>
                      </a:endParaRPr>
                    </a:p>
                  </a:txBody>
                  <a:tcPr marL="68580" marR="68580" marT="0" marB="0" anchor="ctr"/>
                </a:tc>
                <a:tc>
                  <a:txBody>
                    <a:bodyPr/>
                    <a:lstStyle/>
                    <a:p>
                      <a:pPr algn="ctr">
                        <a:spcAft>
                          <a:spcPts val="0"/>
                        </a:spcAft>
                      </a:pPr>
                      <a:r>
                        <a:rPr lang="ru-RU" sz="1600" b="1" dirty="0">
                          <a:solidFill>
                            <a:srgbClr val="000000"/>
                          </a:solidFill>
                          <a:effectLst/>
                          <a:latin typeface="Times New Roman"/>
                          <a:ea typeface="Times New Roman"/>
                        </a:rPr>
                        <a:t>Гимназия №28 (1) (удаление)</a:t>
                      </a:r>
                      <a:endParaRPr lang="ru-RU" sz="3600" b="1" dirty="0">
                        <a:effectLst/>
                        <a:latin typeface="Times New Roman"/>
                        <a:ea typeface="Times New Roman"/>
                      </a:endParaRPr>
                    </a:p>
                  </a:txBody>
                  <a:tcPr marL="68580" marR="68580" marT="0" marB="0" anchor="ctr"/>
                </a:tc>
                <a:tc>
                  <a:txBody>
                    <a:bodyPr/>
                    <a:lstStyle/>
                    <a:p>
                      <a:pPr algn="ctr">
                        <a:spcAft>
                          <a:spcPts val="0"/>
                        </a:spcAft>
                      </a:pPr>
                      <a:r>
                        <a:rPr lang="ru-RU" sz="1600" b="1" dirty="0">
                          <a:solidFill>
                            <a:srgbClr val="000000"/>
                          </a:solidFill>
                          <a:effectLst/>
                          <a:latin typeface="Times New Roman"/>
                          <a:ea typeface="Times New Roman"/>
                        </a:rPr>
                        <a:t>СОШ №41 (1)</a:t>
                      </a:r>
                      <a:endParaRPr lang="ru-RU" sz="3600" b="1" dirty="0">
                        <a:effectLst/>
                        <a:latin typeface="Times New Roman"/>
                        <a:ea typeface="Times New Roman"/>
                      </a:endParaRPr>
                    </a:p>
                    <a:p>
                      <a:pPr algn="ctr">
                        <a:spcAft>
                          <a:spcPts val="0"/>
                        </a:spcAft>
                      </a:pPr>
                      <a:r>
                        <a:rPr lang="ru-RU" sz="1600" b="1" dirty="0">
                          <a:solidFill>
                            <a:srgbClr val="000000"/>
                          </a:solidFill>
                          <a:effectLst/>
                          <a:latin typeface="Times New Roman"/>
                          <a:ea typeface="Times New Roman"/>
                        </a:rPr>
                        <a:t>СОШ №51 (1)</a:t>
                      </a:r>
                      <a:endParaRPr lang="ru-RU" sz="3600" b="1" dirty="0">
                        <a:effectLst/>
                        <a:latin typeface="Times New Roman"/>
                        <a:ea typeface="Times New Roman"/>
                      </a:endParaRPr>
                    </a:p>
                  </a:txBody>
                  <a:tcPr marL="68580" marR="68580" marT="0" marB="0" anchor="ctr"/>
                </a:tc>
                <a:tc>
                  <a:txBody>
                    <a:bodyPr/>
                    <a:lstStyle/>
                    <a:p>
                      <a:pPr algn="ctr">
                        <a:spcAft>
                          <a:spcPts val="0"/>
                        </a:spcAft>
                      </a:pPr>
                      <a:endParaRPr lang="ru-RU" sz="1600" b="1" dirty="0">
                        <a:effectLst/>
                        <a:latin typeface="Times New Roman"/>
                        <a:ea typeface="Times New Roman"/>
                      </a:endParaRPr>
                    </a:p>
                  </a:txBody>
                  <a:tcPr marL="68580" marR="68580" marT="0" marB="0" anchor="ctr"/>
                </a:tc>
                <a:extLst>
                  <a:ext uri="{0D108BD9-81ED-4DB2-BD59-A6C34878D82A}">
                    <a16:rowId xmlns:a16="http://schemas.microsoft.com/office/drawing/2014/main" val="10002"/>
                  </a:ext>
                </a:extLst>
              </a:tr>
              <a:tr h="355600">
                <a:tc>
                  <a:txBody>
                    <a:bodyPr/>
                    <a:lstStyle/>
                    <a:p>
                      <a:pPr algn="ctr">
                        <a:spcAft>
                          <a:spcPts val="0"/>
                        </a:spcAft>
                      </a:pPr>
                      <a:r>
                        <a:rPr lang="ru-RU" sz="1600" b="1">
                          <a:effectLst/>
                        </a:rPr>
                        <a:t>К</a:t>
                      </a:r>
                      <a:endParaRPr lang="ru-RU" sz="1600" b="1">
                        <a:effectLst/>
                        <a:latin typeface="Times New Roman"/>
                        <a:ea typeface="Times New Roman"/>
                      </a:endParaRPr>
                    </a:p>
                  </a:txBody>
                  <a:tcPr marL="68580" marR="68580" marT="0" marB="0" anchor="ctr"/>
                </a:tc>
                <a:tc>
                  <a:txBody>
                    <a:bodyPr/>
                    <a:lstStyle/>
                    <a:p>
                      <a:pPr algn="ctr">
                        <a:spcAft>
                          <a:spcPts val="0"/>
                        </a:spcAft>
                      </a:pPr>
                      <a:endParaRPr lang="ru-RU" sz="1600" b="1">
                        <a:effectLst/>
                        <a:latin typeface="Times New Roman"/>
                        <a:ea typeface="Times New Roman"/>
                      </a:endParaRPr>
                    </a:p>
                  </a:txBody>
                  <a:tcPr marL="68580" marR="68580" marT="0" marB="0" anchor="ctr"/>
                </a:tc>
                <a:tc>
                  <a:txBody>
                    <a:bodyPr/>
                    <a:lstStyle/>
                    <a:p>
                      <a:pPr algn="ctr">
                        <a:spcAft>
                          <a:spcPts val="0"/>
                        </a:spcAft>
                      </a:pPr>
                      <a:endParaRPr lang="ru-RU" sz="1600" b="1" dirty="0">
                        <a:effectLst/>
                        <a:latin typeface="Times New Roman"/>
                        <a:ea typeface="Times New Roman"/>
                      </a:endParaRPr>
                    </a:p>
                  </a:txBody>
                  <a:tcPr marL="68580" marR="68580" marT="0" marB="0" anchor="ctr"/>
                </a:tc>
                <a:tc>
                  <a:txBody>
                    <a:bodyPr/>
                    <a:lstStyle/>
                    <a:p>
                      <a:pPr algn="ctr">
                        <a:spcAft>
                          <a:spcPts val="0"/>
                        </a:spcAft>
                      </a:pPr>
                      <a:endParaRPr lang="ru-RU" sz="1600" b="1" dirty="0">
                        <a:effectLst/>
                        <a:latin typeface="Times New Roman"/>
                        <a:ea typeface="Times New Roman"/>
                      </a:endParaRPr>
                    </a:p>
                  </a:txBody>
                  <a:tcPr marL="68580" marR="68580" marT="0" marB="0" anchor="ctr"/>
                </a:tc>
                <a:tc>
                  <a:txBody>
                    <a:bodyPr/>
                    <a:lstStyle/>
                    <a:p>
                      <a:pPr algn="ctr">
                        <a:spcAft>
                          <a:spcPts val="0"/>
                        </a:spcAft>
                      </a:pPr>
                      <a:r>
                        <a:rPr lang="ru-RU" sz="1600" b="1" dirty="0" smtClean="0">
                          <a:effectLst/>
                          <a:latin typeface="Times New Roman"/>
                          <a:ea typeface="Times New Roman"/>
                        </a:rPr>
                        <a:t>СОШ №135 (1)</a:t>
                      </a:r>
                    </a:p>
                    <a:p>
                      <a:pPr algn="ctr">
                        <a:spcAft>
                          <a:spcPts val="0"/>
                        </a:spcAft>
                      </a:pPr>
                      <a:r>
                        <a:rPr lang="ru-RU" sz="1600" b="1" dirty="0" smtClean="0">
                          <a:effectLst/>
                          <a:latin typeface="Times New Roman"/>
                          <a:ea typeface="Times New Roman"/>
                        </a:rPr>
                        <a:t>СОШ №167 (1)</a:t>
                      </a:r>
                    </a:p>
                  </a:txBody>
                  <a:tcPr marL="68580" marR="68580" marT="0" marB="0" anchor="ctr"/>
                </a:tc>
                <a:tc>
                  <a:txBody>
                    <a:bodyPr/>
                    <a:lstStyle/>
                    <a:p>
                      <a:pPr algn="ctr">
                        <a:spcAft>
                          <a:spcPts val="0"/>
                        </a:spcAft>
                      </a:pPr>
                      <a:endParaRPr lang="ru-RU" sz="1600" b="1" dirty="0">
                        <a:effectLst/>
                        <a:latin typeface="Times New Roman"/>
                        <a:ea typeface="Times New Roman"/>
                      </a:endParaRPr>
                    </a:p>
                  </a:txBody>
                  <a:tcPr marL="68580" marR="68580" marT="0" marB="0" anchor="ctr"/>
                </a:tc>
                <a:extLst>
                  <a:ext uri="{0D108BD9-81ED-4DB2-BD59-A6C34878D82A}">
                    <a16:rowId xmlns:a16="http://schemas.microsoft.com/office/drawing/2014/main" val="10003"/>
                  </a:ext>
                </a:extLst>
              </a:tr>
              <a:tr h="445347">
                <a:tc>
                  <a:txBody>
                    <a:bodyPr/>
                    <a:lstStyle/>
                    <a:p>
                      <a:pPr algn="ctr">
                        <a:spcAft>
                          <a:spcPts val="0"/>
                        </a:spcAft>
                      </a:pPr>
                      <a:r>
                        <a:rPr lang="ru-RU" sz="1600" b="1">
                          <a:effectLst/>
                        </a:rPr>
                        <a:t>М</a:t>
                      </a:r>
                      <a:endParaRPr lang="ru-RU" sz="1600" b="1">
                        <a:effectLst/>
                        <a:latin typeface="Times New Roman"/>
                        <a:ea typeface="Times New Roman"/>
                      </a:endParaRPr>
                    </a:p>
                  </a:txBody>
                  <a:tcPr marL="68580" marR="68580" marT="0" marB="0" anchor="ctr"/>
                </a:tc>
                <a:tc>
                  <a:txBody>
                    <a:bodyPr/>
                    <a:lstStyle/>
                    <a:p>
                      <a:pPr algn="ctr">
                        <a:spcAft>
                          <a:spcPts val="0"/>
                        </a:spcAft>
                      </a:pPr>
                      <a:endParaRPr lang="ru-RU" sz="1600" b="1">
                        <a:effectLst/>
                        <a:latin typeface="Times New Roman"/>
                        <a:ea typeface="Times New Roman"/>
                      </a:endParaRPr>
                    </a:p>
                  </a:txBody>
                  <a:tcPr marL="68580" marR="68580" marT="0" marB="0" anchor="ctr"/>
                </a:tc>
                <a:tc>
                  <a:txBody>
                    <a:bodyPr/>
                    <a:lstStyle/>
                    <a:p>
                      <a:pPr algn="ctr">
                        <a:spcAft>
                          <a:spcPts val="0"/>
                        </a:spcAft>
                      </a:pPr>
                      <a:endParaRPr lang="ru-RU" sz="1600" b="1">
                        <a:effectLst/>
                        <a:latin typeface="Times New Roman"/>
                        <a:ea typeface="Times New Roman"/>
                      </a:endParaRPr>
                    </a:p>
                  </a:txBody>
                  <a:tcPr marL="68580" marR="68580" marT="0" marB="0" anchor="ctr"/>
                </a:tc>
                <a:tc>
                  <a:txBody>
                    <a:bodyPr/>
                    <a:lstStyle/>
                    <a:p>
                      <a:pPr algn="ctr">
                        <a:spcAft>
                          <a:spcPts val="0"/>
                        </a:spcAft>
                      </a:pPr>
                      <a:endParaRPr lang="ru-RU" sz="1600" b="1" dirty="0">
                        <a:effectLst/>
                        <a:latin typeface="Times New Roman"/>
                        <a:ea typeface="Times New Roman"/>
                      </a:endParaRPr>
                    </a:p>
                  </a:txBody>
                  <a:tcPr marL="68580" marR="68580" marT="0" marB="0" anchor="ctr"/>
                </a:tc>
                <a:tc>
                  <a:txBody>
                    <a:bodyPr/>
                    <a:lstStyle/>
                    <a:p>
                      <a:pPr algn="ctr">
                        <a:spcAft>
                          <a:spcPts val="0"/>
                        </a:spcAft>
                      </a:pPr>
                      <a:r>
                        <a:rPr lang="ru-RU" sz="1600" b="1" dirty="0" smtClean="0">
                          <a:solidFill>
                            <a:srgbClr val="000000"/>
                          </a:solidFill>
                          <a:effectLst/>
                          <a:latin typeface="Times New Roman"/>
                          <a:ea typeface="Times New Roman"/>
                        </a:rPr>
                        <a:t>Гимн </a:t>
                      </a:r>
                      <a:r>
                        <a:rPr lang="ru-RU" sz="1600" b="1" dirty="0">
                          <a:solidFill>
                            <a:srgbClr val="000000"/>
                          </a:solidFill>
                          <a:effectLst/>
                          <a:latin typeface="Times New Roman"/>
                          <a:ea typeface="Times New Roman"/>
                        </a:rPr>
                        <a:t>№75 (1) </a:t>
                      </a:r>
                      <a:endParaRPr lang="ru-RU" sz="1600" b="1" dirty="0" smtClean="0">
                        <a:solidFill>
                          <a:srgbClr val="000000"/>
                        </a:solidFill>
                        <a:effectLst/>
                        <a:latin typeface="Times New Roman"/>
                        <a:ea typeface="Times New Roman"/>
                      </a:endParaRPr>
                    </a:p>
                    <a:p>
                      <a:pPr algn="ctr">
                        <a:spcAft>
                          <a:spcPts val="0"/>
                        </a:spcAft>
                      </a:pPr>
                      <a:r>
                        <a:rPr lang="ru-RU" sz="1600" b="1" dirty="0" smtClean="0">
                          <a:solidFill>
                            <a:srgbClr val="000000"/>
                          </a:solidFill>
                          <a:effectLst/>
                          <a:latin typeface="Times New Roman"/>
                          <a:ea typeface="Times New Roman"/>
                        </a:rPr>
                        <a:t>Гимн </a:t>
                      </a:r>
                      <a:r>
                        <a:rPr lang="ru-RU" sz="1600" b="1" dirty="0">
                          <a:solidFill>
                            <a:srgbClr val="000000"/>
                          </a:solidFill>
                          <a:effectLst/>
                          <a:latin typeface="Times New Roman"/>
                          <a:ea typeface="Times New Roman"/>
                        </a:rPr>
                        <a:t>№9 (1) </a:t>
                      </a:r>
                      <a:endParaRPr lang="ru-RU" sz="3600" b="1" dirty="0">
                        <a:effectLst/>
                        <a:latin typeface="Times New Roman"/>
                        <a:ea typeface="Times New Roman"/>
                      </a:endParaRPr>
                    </a:p>
                    <a:p>
                      <a:pPr algn="ctr">
                        <a:spcAft>
                          <a:spcPts val="0"/>
                        </a:spcAft>
                      </a:pPr>
                      <a:r>
                        <a:rPr lang="ru-RU" sz="1600" b="1" dirty="0">
                          <a:solidFill>
                            <a:srgbClr val="000000"/>
                          </a:solidFill>
                          <a:effectLst/>
                          <a:latin typeface="Times New Roman"/>
                          <a:ea typeface="Times New Roman"/>
                        </a:rPr>
                        <a:t>СОШ №55 (1) </a:t>
                      </a:r>
                      <a:endParaRPr lang="ru-RU" sz="3600" b="1" dirty="0">
                        <a:effectLst/>
                        <a:latin typeface="Times New Roman"/>
                        <a:ea typeface="Times New Roman"/>
                      </a:endParaRPr>
                    </a:p>
                  </a:txBody>
                  <a:tcPr marL="68580" marR="68580" marT="0" marB="0" anchor="ctr"/>
                </a:tc>
                <a:tc>
                  <a:txBody>
                    <a:bodyPr/>
                    <a:lstStyle/>
                    <a:p>
                      <a:pPr algn="ctr">
                        <a:spcAft>
                          <a:spcPts val="0"/>
                        </a:spcAft>
                      </a:pPr>
                      <a:r>
                        <a:rPr lang="ru-RU" sz="1600" b="1" dirty="0" smtClean="0">
                          <a:solidFill>
                            <a:srgbClr val="000000"/>
                          </a:solidFill>
                          <a:effectLst/>
                          <a:latin typeface="Times New Roman"/>
                          <a:ea typeface="Times New Roman"/>
                        </a:rPr>
                        <a:t>Гимн </a:t>
                      </a:r>
                      <a:r>
                        <a:rPr lang="ru-RU" sz="1600" b="1" dirty="0">
                          <a:solidFill>
                            <a:srgbClr val="000000"/>
                          </a:solidFill>
                          <a:effectLst/>
                          <a:latin typeface="Times New Roman"/>
                          <a:ea typeface="Times New Roman"/>
                        </a:rPr>
                        <a:t>№75 (1)</a:t>
                      </a:r>
                      <a:endParaRPr lang="ru-RU" sz="3600" b="1" dirty="0">
                        <a:effectLst/>
                        <a:latin typeface="Times New Roman"/>
                        <a:ea typeface="Times New Roman"/>
                      </a:endParaRPr>
                    </a:p>
                  </a:txBody>
                  <a:tcPr marL="68580" marR="68580" marT="0" marB="0" anchor="ctr"/>
                </a:tc>
                <a:extLst>
                  <a:ext uri="{0D108BD9-81ED-4DB2-BD59-A6C34878D82A}">
                    <a16:rowId xmlns:a16="http://schemas.microsoft.com/office/drawing/2014/main" val="10004"/>
                  </a:ext>
                </a:extLst>
              </a:tr>
              <a:tr h="427568">
                <a:tc>
                  <a:txBody>
                    <a:bodyPr/>
                    <a:lstStyle/>
                    <a:p>
                      <a:pPr algn="ctr">
                        <a:spcAft>
                          <a:spcPts val="0"/>
                        </a:spcAft>
                      </a:pPr>
                      <a:r>
                        <a:rPr lang="ru-RU" sz="1600" b="1">
                          <a:effectLst/>
                        </a:rPr>
                        <a:t>Н-С</a:t>
                      </a:r>
                      <a:endParaRPr lang="ru-RU" sz="1600" b="1">
                        <a:effectLst/>
                        <a:latin typeface="Times New Roman"/>
                        <a:ea typeface="Times New Roman"/>
                      </a:endParaRPr>
                    </a:p>
                  </a:txBody>
                  <a:tcPr marL="68580" marR="68580" marT="0" marB="0" anchor="ctr"/>
                </a:tc>
                <a:tc>
                  <a:txBody>
                    <a:bodyPr/>
                    <a:lstStyle/>
                    <a:p>
                      <a:pPr algn="ctr">
                        <a:spcAft>
                          <a:spcPts val="0"/>
                        </a:spcAft>
                      </a:pPr>
                      <a:r>
                        <a:rPr lang="ru-RU" sz="1600" b="1" dirty="0" smtClean="0">
                          <a:effectLst/>
                          <a:latin typeface="Times New Roman"/>
                          <a:ea typeface="Times New Roman"/>
                        </a:rPr>
                        <a:t>СОШ №143</a:t>
                      </a:r>
                      <a:r>
                        <a:rPr lang="ru-RU" sz="1600" b="1" baseline="0" dirty="0" smtClean="0">
                          <a:effectLst/>
                          <a:latin typeface="Times New Roman"/>
                          <a:ea typeface="Times New Roman"/>
                        </a:rPr>
                        <a:t> </a:t>
                      </a:r>
                      <a:r>
                        <a:rPr lang="ru-RU" sz="1600" b="1" dirty="0" smtClean="0">
                          <a:effectLst/>
                          <a:latin typeface="Times New Roman"/>
                          <a:ea typeface="Times New Roman"/>
                        </a:rPr>
                        <a:t>(1)</a:t>
                      </a:r>
                      <a:endParaRPr lang="ru-RU" sz="1600" b="1" dirty="0">
                        <a:effectLst/>
                        <a:latin typeface="Times New Roman"/>
                        <a:ea typeface="Times New Roman"/>
                      </a:endParaRPr>
                    </a:p>
                  </a:txBody>
                  <a:tcPr marL="68580" marR="68580" marT="0" marB="0" anchor="ctr"/>
                </a:tc>
                <a:tc>
                  <a:txBody>
                    <a:bodyPr/>
                    <a:lstStyle/>
                    <a:p>
                      <a:pPr algn="ctr">
                        <a:spcAft>
                          <a:spcPts val="0"/>
                        </a:spcAft>
                      </a:pPr>
                      <a:endParaRPr lang="ru-RU" sz="1600" b="1">
                        <a:effectLst/>
                        <a:latin typeface="Times New Roman"/>
                        <a:ea typeface="Times New Roman"/>
                      </a:endParaRPr>
                    </a:p>
                  </a:txBody>
                  <a:tcPr marL="68580" marR="68580" marT="0" marB="0" anchor="ctr"/>
                </a:tc>
                <a:tc>
                  <a:txBody>
                    <a:bodyPr/>
                    <a:lstStyle/>
                    <a:p>
                      <a:pPr algn="ctr">
                        <a:spcAft>
                          <a:spcPts val="0"/>
                        </a:spcAft>
                      </a:pPr>
                      <a:endParaRPr lang="ru-RU" sz="1600" b="1">
                        <a:effectLst/>
                        <a:latin typeface="Times New Roman"/>
                        <a:ea typeface="Times New Roman"/>
                      </a:endParaRPr>
                    </a:p>
                  </a:txBody>
                  <a:tcPr marL="68580" marR="68580" marT="0" marB="0" anchor="ctr"/>
                </a:tc>
                <a:tc>
                  <a:txBody>
                    <a:bodyPr/>
                    <a:lstStyle/>
                    <a:p>
                      <a:pPr algn="ctr">
                        <a:spcAft>
                          <a:spcPts val="0"/>
                        </a:spcAft>
                      </a:pPr>
                      <a:r>
                        <a:rPr lang="ru-RU" sz="1600" b="1" dirty="0" smtClean="0">
                          <a:effectLst/>
                          <a:latin typeface="Times New Roman"/>
                          <a:ea typeface="Times New Roman"/>
                        </a:rPr>
                        <a:t>СОШ №31 (3)</a:t>
                      </a:r>
                    </a:p>
                    <a:p>
                      <a:pPr algn="ctr">
                        <a:spcAft>
                          <a:spcPts val="0"/>
                        </a:spcAft>
                      </a:pPr>
                      <a:r>
                        <a:rPr lang="ru-RU" sz="1600" b="1" dirty="0" smtClean="0">
                          <a:effectLst/>
                          <a:latin typeface="Times New Roman"/>
                          <a:ea typeface="Times New Roman"/>
                        </a:rPr>
                        <a:t>СОШ №38 (1)</a:t>
                      </a:r>
                    </a:p>
                    <a:p>
                      <a:pPr algn="ctr">
                        <a:spcAft>
                          <a:spcPts val="0"/>
                        </a:spcAft>
                      </a:pPr>
                      <a:r>
                        <a:rPr lang="ru-RU" sz="1600" b="1" dirty="0" smtClean="0">
                          <a:effectLst/>
                          <a:latin typeface="Times New Roman"/>
                          <a:ea typeface="Times New Roman"/>
                        </a:rPr>
                        <a:t>СОШ №143 (2)</a:t>
                      </a:r>
                    </a:p>
                    <a:p>
                      <a:pPr algn="ctr">
                        <a:spcAft>
                          <a:spcPts val="0"/>
                        </a:spcAft>
                      </a:pPr>
                      <a:r>
                        <a:rPr lang="ru-RU" sz="1600" b="1" dirty="0" smtClean="0">
                          <a:effectLst/>
                          <a:latin typeface="Times New Roman"/>
                          <a:ea typeface="Times New Roman"/>
                        </a:rPr>
                        <a:t>СОШ №170 (1)</a:t>
                      </a:r>
                    </a:p>
                  </a:txBody>
                  <a:tcPr marL="68580" marR="68580" marT="0" marB="0" anchor="ctr"/>
                </a:tc>
                <a:tc>
                  <a:txBody>
                    <a:bodyPr/>
                    <a:lstStyle/>
                    <a:p>
                      <a:pPr algn="ctr">
                        <a:spcAft>
                          <a:spcPts val="0"/>
                        </a:spcAft>
                      </a:pPr>
                      <a:endParaRPr lang="ru-RU" sz="1600" b="1" dirty="0">
                        <a:effectLst/>
                        <a:latin typeface="Times New Roman"/>
                        <a:ea typeface="Times New Roman"/>
                      </a:endParaRPr>
                    </a:p>
                  </a:txBody>
                  <a:tcPr marL="68580" marR="68580" marT="0" marB="0" anchor="ctr"/>
                </a:tc>
                <a:extLst>
                  <a:ext uri="{0D108BD9-81ED-4DB2-BD59-A6C34878D82A}">
                    <a16:rowId xmlns:a16="http://schemas.microsoft.com/office/drawing/2014/main" val="10005"/>
                  </a:ext>
                </a:extLst>
              </a:tr>
              <a:tr h="450427">
                <a:tc>
                  <a:txBody>
                    <a:bodyPr/>
                    <a:lstStyle/>
                    <a:p>
                      <a:pPr algn="ctr">
                        <a:spcAft>
                          <a:spcPts val="0"/>
                        </a:spcAft>
                      </a:pPr>
                      <a:r>
                        <a:rPr lang="ru-RU" sz="1600" b="1">
                          <a:effectLst/>
                        </a:rPr>
                        <a:t>П</a:t>
                      </a:r>
                      <a:endParaRPr lang="ru-RU" sz="1600" b="1">
                        <a:effectLst/>
                        <a:latin typeface="Times New Roman"/>
                        <a:ea typeface="Times New Roman"/>
                      </a:endParaRPr>
                    </a:p>
                  </a:txBody>
                  <a:tcPr marL="68580" marR="68580" marT="0" marB="0" anchor="ctr"/>
                </a:tc>
                <a:tc>
                  <a:txBody>
                    <a:bodyPr/>
                    <a:lstStyle/>
                    <a:p>
                      <a:pPr algn="ctr">
                        <a:spcAft>
                          <a:spcPts val="0"/>
                        </a:spcAft>
                      </a:pPr>
                      <a:r>
                        <a:rPr lang="ru-RU" sz="1600" b="1" dirty="0" smtClean="0">
                          <a:effectLst/>
                          <a:latin typeface="Times New Roman"/>
                          <a:ea typeface="Times New Roman"/>
                        </a:rPr>
                        <a:t>СОШ №88 (1)</a:t>
                      </a:r>
                      <a:endParaRPr lang="ru-RU" sz="1600" b="1" dirty="0">
                        <a:effectLst/>
                        <a:latin typeface="Times New Roman"/>
                        <a:ea typeface="Times New Roman"/>
                      </a:endParaRPr>
                    </a:p>
                  </a:txBody>
                  <a:tcPr marL="68580" marR="68580" marT="0" marB="0" anchor="ctr"/>
                </a:tc>
                <a:tc>
                  <a:txBody>
                    <a:bodyPr/>
                    <a:lstStyle/>
                    <a:p>
                      <a:pPr algn="ctr">
                        <a:spcAft>
                          <a:spcPts val="0"/>
                        </a:spcAft>
                      </a:pPr>
                      <a:r>
                        <a:rPr lang="ru-RU" sz="1600" b="1" dirty="0" smtClean="0">
                          <a:effectLst/>
                          <a:latin typeface="Times New Roman"/>
                          <a:ea typeface="Times New Roman"/>
                        </a:rPr>
                        <a:t>СОШ №10 (1)</a:t>
                      </a:r>
                      <a:endParaRPr lang="ru-RU" sz="1600" b="1" dirty="0">
                        <a:effectLst/>
                        <a:latin typeface="Times New Roman"/>
                        <a:ea typeface="Times New Roman"/>
                      </a:endParaRPr>
                    </a:p>
                  </a:txBody>
                  <a:tcPr marL="68580" marR="68580" marT="0" marB="0" anchor="ctr"/>
                </a:tc>
                <a:tc>
                  <a:txBody>
                    <a:bodyPr/>
                    <a:lstStyle/>
                    <a:p>
                      <a:pPr algn="ctr">
                        <a:spcAft>
                          <a:spcPts val="0"/>
                        </a:spcAft>
                      </a:pPr>
                      <a:endParaRPr lang="ru-RU" sz="1600" b="1">
                        <a:effectLst/>
                        <a:latin typeface="Times New Roman"/>
                        <a:ea typeface="Times New Roman"/>
                      </a:endParaRPr>
                    </a:p>
                  </a:txBody>
                  <a:tcPr marL="68580" marR="68580" marT="0" marB="0" anchor="ctr"/>
                </a:tc>
                <a:tc>
                  <a:txBody>
                    <a:bodyPr/>
                    <a:lstStyle/>
                    <a:p>
                      <a:pPr algn="ctr">
                        <a:spcAft>
                          <a:spcPts val="0"/>
                        </a:spcAft>
                      </a:pPr>
                      <a:r>
                        <a:rPr lang="ru-RU" sz="1600" b="1" dirty="0" smtClean="0">
                          <a:effectLst/>
                          <a:latin typeface="Times New Roman"/>
                          <a:ea typeface="Times New Roman"/>
                        </a:rPr>
                        <a:t>СОШ №10 (2) </a:t>
                      </a:r>
                    </a:p>
                    <a:p>
                      <a:pPr algn="ctr">
                        <a:spcAft>
                          <a:spcPts val="0"/>
                        </a:spcAft>
                      </a:pPr>
                      <a:r>
                        <a:rPr lang="ru-RU" sz="1600" b="1" dirty="0" smtClean="0">
                          <a:effectLst/>
                          <a:latin typeface="Times New Roman"/>
                          <a:ea typeface="Times New Roman"/>
                        </a:rPr>
                        <a:t>СОШ №97 (2)</a:t>
                      </a:r>
                    </a:p>
                    <a:p>
                      <a:pPr algn="ctr">
                        <a:spcAft>
                          <a:spcPts val="0"/>
                        </a:spcAft>
                      </a:pPr>
                      <a:r>
                        <a:rPr lang="ru-RU" sz="1600" b="1" dirty="0" smtClean="0">
                          <a:effectLst/>
                          <a:latin typeface="Times New Roman"/>
                          <a:ea typeface="Times New Roman"/>
                        </a:rPr>
                        <a:t>СОШ №114 (2)</a:t>
                      </a:r>
                    </a:p>
                    <a:p>
                      <a:pPr algn="ctr">
                        <a:spcAft>
                          <a:spcPts val="0"/>
                        </a:spcAft>
                      </a:pPr>
                      <a:r>
                        <a:rPr lang="ru-RU" sz="1600" b="1" dirty="0" smtClean="0">
                          <a:effectLst/>
                          <a:latin typeface="Times New Roman"/>
                          <a:ea typeface="Times New Roman"/>
                        </a:rPr>
                        <a:t>СОШ №173 (1)</a:t>
                      </a:r>
                    </a:p>
                  </a:txBody>
                  <a:tcPr marL="68580" marR="68580" marT="0" marB="0" anchor="ctr"/>
                </a:tc>
                <a:tc>
                  <a:txBody>
                    <a:bodyPr/>
                    <a:lstStyle/>
                    <a:p>
                      <a:pPr algn="ctr">
                        <a:spcAft>
                          <a:spcPts val="0"/>
                        </a:spcAft>
                      </a:pPr>
                      <a:r>
                        <a:rPr lang="ru-RU" sz="1600" b="1" dirty="0" smtClean="0">
                          <a:effectLst/>
                          <a:latin typeface="Times New Roman"/>
                          <a:ea typeface="Times New Roman"/>
                        </a:rPr>
                        <a:t>СОШ №129 (1)</a:t>
                      </a:r>
                      <a:endParaRPr lang="ru-RU" sz="1600" b="1" dirty="0">
                        <a:effectLst/>
                        <a:latin typeface="Times New Roman"/>
                        <a:ea typeface="Times New Roman"/>
                      </a:endParaRPr>
                    </a:p>
                  </a:txBody>
                  <a:tcPr marL="68580" marR="68580" marT="0" marB="0" anchor="ctr"/>
                </a:tc>
                <a:extLst>
                  <a:ext uri="{0D108BD9-81ED-4DB2-BD59-A6C34878D82A}">
                    <a16:rowId xmlns:a16="http://schemas.microsoft.com/office/drawing/2014/main" val="10006"/>
                  </a:ext>
                </a:extLst>
              </a:tr>
              <a:tr h="427568">
                <a:tc>
                  <a:txBody>
                    <a:bodyPr/>
                    <a:lstStyle/>
                    <a:p>
                      <a:pPr algn="ctr">
                        <a:spcAft>
                          <a:spcPts val="0"/>
                        </a:spcAft>
                      </a:pPr>
                      <a:r>
                        <a:rPr lang="ru-RU" sz="1600" b="1">
                          <a:effectLst/>
                        </a:rPr>
                        <a:t>С</a:t>
                      </a:r>
                      <a:endParaRPr lang="ru-RU" sz="1600" b="1">
                        <a:effectLst/>
                        <a:latin typeface="Times New Roman"/>
                        <a:ea typeface="Times New Roman"/>
                      </a:endParaRPr>
                    </a:p>
                  </a:txBody>
                  <a:tcPr marL="68580" marR="68580" marT="0" marB="0" anchor="ctr"/>
                </a:tc>
                <a:tc>
                  <a:txBody>
                    <a:bodyPr/>
                    <a:lstStyle/>
                    <a:p>
                      <a:pPr algn="ctr">
                        <a:spcAft>
                          <a:spcPts val="0"/>
                        </a:spcAft>
                      </a:pPr>
                      <a:endParaRPr lang="ru-RU" sz="1600" b="1" dirty="0">
                        <a:effectLst/>
                        <a:latin typeface="Times New Roman"/>
                        <a:ea typeface="Times New Roman"/>
                      </a:endParaRPr>
                    </a:p>
                  </a:txBody>
                  <a:tcPr marL="68580" marR="68580" marT="0" marB="0" anchor="ctr"/>
                </a:tc>
                <a:tc>
                  <a:txBody>
                    <a:bodyPr/>
                    <a:lstStyle/>
                    <a:p>
                      <a:pPr algn="ctr">
                        <a:spcAft>
                          <a:spcPts val="0"/>
                        </a:spcAft>
                      </a:pPr>
                      <a:endParaRPr lang="ru-RU" sz="1600" b="1" dirty="0">
                        <a:effectLst/>
                        <a:latin typeface="Times New Roman"/>
                        <a:ea typeface="Times New Roman"/>
                      </a:endParaRPr>
                    </a:p>
                  </a:txBody>
                  <a:tcPr marL="68580" marR="68580" marT="0" marB="0" anchor="ctr"/>
                </a:tc>
                <a:tc>
                  <a:txBody>
                    <a:bodyPr/>
                    <a:lstStyle/>
                    <a:p>
                      <a:pPr algn="ctr">
                        <a:spcAft>
                          <a:spcPts val="0"/>
                        </a:spcAft>
                      </a:pPr>
                      <a:endParaRPr lang="ru-RU" sz="1600" b="1" dirty="0">
                        <a:effectLst/>
                        <a:latin typeface="Times New Roman"/>
                        <a:ea typeface="Times New Roman"/>
                      </a:endParaRPr>
                    </a:p>
                  </a:txBody>
                  <a:tcPr marL="68580" marR="68580" marT="0" marB="0" anchor="ctr"/>
                </a:tc>
                <a:tc>
                  <a:txBody>
                    <a:bodyPr/>
                    <a:lstStyle/>
                    <a:p>
                      <a:pPr algn="ctr">
                        <a:spcAft>
                          <a:spcPts val="0"/>
                        </a:spcAft>
                      </a:pPr>
                      <a:r>
                        <a:rPr lang="ru-RU" sz="1600" b="1" dirty="0" smtClean="0">
                          <a:effectLst/>
                          <a:latin typeface="Times New Roman"/>
                          <a:ea typeface="Times New Roman"/>
                        </a:rPr>
                        <a:t>Гимназия №90 (1) СОШ №101 (1)</a:t>
                      </a:r>
                    </a:p>
                    <a:p>
                      <a:pPr algn="ctr">
                        <a:spcAft>
                          <a:spcPts val="0"/>
                        </a:spcAft>
                      </a:pPr>
                      <a:r>
                        <a:rPr lang="ru-RU" sz="1600" b="1" dirty="0" smtClean="0">
                          <a:effectLst/>
                          <a:latin typeface="Times New Roman"/>
                          <a:ea typeface="Times New Roman"/>
                        </a:rPr>
                        <a:t>СОШ №101 (1)</a:t>
                      </a:r>
                    </a:p>
                  </a:txBody>
                  <a:tcPr marL="68580" marR="68580" marT="0" marB="0" anchor="ctr"/>
                </a:tc>
                <a:tc>
                  <a:txBody>
                    <a:bodyPr/>
                    <a:lstStyle/>
                    <a:p>
                      <a:pPr algn="ctr">
                        <a:spcAft>
                          <a:spcPts val="0"/>
                        </a:spcAft>
                      </a:pPr>
                      <a:r>
                        <a:rPr lang="ru-RU" sz="1600" b="1" dirty="0" smtClean="0">
                          <a:effectLst/>
                          <a:latin typeface="Times New Roman"/>
                          <a:ea typeface="Times New Roman"/>
                        </a:rPr>
                        <a:t>Лицей №121 (удаление)</a:t>
                      </a:r>
                      <a:endParaRPr lang="ru-RU" sz="1600" b="1" dirty="0">
                        <a:effectLst/>
                        <a:latin typeface="Times New Roman"/>
                        <a:ea typeface="Times New Roman"/>
                      </a:endParaRPr>
                    </a:p>
                  </a:txBody>
                  <a:tcPr marL="68580" marR="68580" marT="0" marB="0" anchor="ctr"/>
                </a:tc>
                <a:extLst>
                  <a:ext uri="{0D108BD9-81ED-4DB2-BD59-A6C34878D82A}">
                    <a16:rowId xmlns:a16="http://schemas.microsoft.com/office/drawing/2014/main" val="10007"/>
                  </a:ext>
                </a:extLst>
              </a:tr>
            </a:tbl>
          </a:graphicData>
        </a:graphic>
      </p:graphicFrame>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10" y="0"/>
            <a:ext cx="1151390" cy="778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2375" y="2"/>
            <a:ext cx="8638162" cy="702732"/>
          </a:xfrm>
        </p:spPr>
        <p:txBody>
          <a:bodyPr anchor="t">
            <a:noAutofit/>
          </a:bodyPr>
          <a:lstStyle/>
          <a:p>
            <a:pPr>
              <a:lnSpc>
                <a:spcPct val="100000"/>
              </a:lnSpc>
            </a:pPr>
            <a:r>
              <a:rPr lang="ru-RU" sz="2000" b="1" dirty="0" smtClean="0"/>
              <a:t>Средний балл по предметам </a:t>
            </a:r>
            <a:br>
              <a:rPr lang="ru-RU" sz="2000" b="1" dirty="0" smtClean="0"/>
            </a:br>
            <a:r>
              <a:rPr lang="ru-RU" sz="2000" b="1" dirty="0" smtClean="0"/>
              <a:t>в сравнении с прошлогодними </a:t>
            </a:r>
            <a:r>
              <a:rPr lang="ru-RU" sz="2000" b="1" dirty="0" err="1" smtClean="0"/>
              <a:t>результатми</a:t>
            </a:r>
            <a:endParaRPr lang="ru-RU" sz="2000" dirty="0"/>
          </a:p>
        </p:txBody>
      </p:sp>
      <p:graphicFrame>
        <p:nvGraphicFramePr>
          <p:cNvPr id="5" name="Таблица 4"/>
          <p:cNvGraphicFramePr>
            <a:graphicFrameLocks noGrp="1"/>
          </p:cNvGraphicFramePr>
          <p:nvPr>
            <p:extLst>
              <p:ext uri="{D42A27DB-BD31-4B8C-83A1-F6EECF244321}">
                <p14:modId xmlns:p14="http://schemas.microsoft.com/office/powerpoint/2010/main" val="1219386062"/>
              </p:ext>
            </p:extLst>
          </p:nvPr>
        </p:nvGraphicFramePr>
        <p:xfrm>
          <a:off x="245534" y="386756"/>
          <a:ext cx="8678334" cy="5934936"/>
        </p:xfrm>
        <a:graphic>
          <a:graphicData uri="http://schemas.openxmlformats.org/drawingml/2006/table">
            <a:tbl>
              <a:tblPr firstRow="1" firstCol="1" lastRow="1" lastCol="1" bandRow="1" bandCol="1">
                <a:tableStyleId>{69012ECD-51FC-41F1-AA8D-1B2483CD663E}</a:tableStyleId>
              </a:tblPr>
              <a:tblGrid>
                <a:gridCol w="2997199">
                  <a:extLst>
                    <a:ext uri="{9D8B030D-6E8A-4147-A177-3AD203B41FA5}">
                      <a16:colId xmlns:a16="http://schemas.microsoft.com/office/drawing/2014/main" val="20000"/>
                    </a:ext>
                  </a:extLst>
                </a:gridCol>
                <a:gridCol w="2159000">
                  <a:extLst>
                    <a:ext uri="{9D8B030D-6E8A-4147-A177-3AD203B41FA5}">
                      <a16:colId xmlns:a16="http://schemas.microsoft.com/office/drawing/2014/main" val="20001"/>
                    </a:ext>
                  </a:extLst>
                </a:gridCol>
                <a:gridCol w="1811867">
                  <a:extLst>
                    <a:ext uri="{9D8B030D-6E8A-4147-A177-3AD203B41FA5}">
                      <a16:colId xmlns:a16="http://schemas.microsoft.com/office/drawing/2014/main" val="20002"/>
                    </a:ext>
                  </a:extLst>
                </a:gridCol>
                <a:gridCol w="1710268">
                  <a:extLst>
                    <a:ext uri="{9D8B030D-6E8A-4147-A177-3AD203B41FA5}">
                      <a16:colId xmlns:a16="http://schemas.microsoft.com/office/drawing/2014/main" val="20003"/>
                    </a:ext>
                  </a:extLst>
                </a:gridCol>
              </a:tblGrid>
              <a:tr h="448536">
                <a:tc>
                  <a:txBody>
                    <a:bodyPr/>
                    <a:lstStyle/>
                    <a:p>
                      <a:pPr algn="ctr">
                        <a:lnSpc>
                          <a:spcPct val="140000"/>
                        </a:lnSpc>
                        <a:spcAft>
                          <a:spcPts val="0"/>
                        </a:spcAft>
                      </a:pPr>
                      <a:r>
                        <a:rPr lang="ru-RU" sz="1800" dirty="0">
                          <a:effectLst/>
                        </a:rPr>
                        <a:t>Предмет</a:t>
                      </a:r>
                      <a:endParaRPr lang="ru-RU" sz="2000" dirty="0">
                        <a:solidFill>
                          <a:schemeClr val="tx1"/>
                        </a:solidFill>
                        <a:effectLst/>
                        <a:latin typeface="Times New Roman"/>
                        <a:ea typeface="Times New Roman"/>
                      </a:endParaRPr>
                    </a:p>
                  </a:txBody>
                  <a:tcPr marL="68580" marR="68580" marT="0" marB="0"/>
                </a:tc>
                <a:tc>
                  <a:txBody>
                    <a:bodyPr/>
                    <a:lstStyle/>
                    <a:p>
                      <a:pPr algn="ctr">
                        <a:lnSpc>
                          <a:spcPct val="140000"/>
                        </a:lnSpc>
                        <a:spcAft>
                          <a:spcPts val="0"/>
                        </a:spcAft>
                      </a:pPr>
                      <a:r>
                        <a:rPr lang="ru-RU" sz="1800" dirty="0" smtClean="0">
                          <a:effectLst/>
                        </a:rPr>
                        <a:t>Казань</a:t>
                      </a:r>
                      <a:r>
                        <a:rPr lang="ru-RU" sz="2000" baseline="0" dirty="0" smtClean="0">
                          <a:effectLst/>
                        </a:rPr>
                        <a:t> </a:t>
                      </a:r>
                      <a:r>
                        <a:rPr lang="ru-RU" sz="1800" dirty="0" smtClean="0">
                          <a:effectLst/>
                        </a:rPr>
                        <a:t>2017</a:t>
                      </a:r>
                      <a:endParaRPr lang="ru-RU" sz="2000" dirty="0">
                        <a:solidFill>
                          <a:schemeClr val="tx1"/>
                        </a:solidFill>
                        <a:effectLst/>
                        <a:latin typeface="Times New Roman"/>
                        <a:ea typeface="Times New Roman"/>
                      </a:endParaRPr>
                    </a:p>
                  </a:txBody>
                  <a:tcPr marL="68580" marR="68580" marT="0" marB="0"/>
                </a:tc>
                <a:tc>
                  <a:txBody>
                    <a:bodyPr/>
                    <a:lstStyle/>
                    <a:p>
                      <a:pPr marL="0" marR="0" indent="0" algn="ctr" defTabSz="914400" rtl="0" eaLnBrk="1" fontAlgn="auto" latinLnBrk="0" hangingPunct="1">
                        <a:lnSpc>
                          <a:spcPct val="140000"/>
                        </a:lnSpc>
                        <a:spcBef>
                          <a:spcPts val="0"/>
                        </a:spcBef>
                        <a:spcAft>
                          <a:spcPts val="0"/>
                        </a:spcAft>
                        <a:buClrTx/>
                        <a:buSzTx/>
                        <a:buFontTx/>
                        <a:buNone/>
                        <a:tabLst/>
                        <a:defRPr/>
                      </a:pPr>
                      <a:r>
                        <a:rPr lang="ru-RU" sz="1800" dirty="0" smtClean="0">
                          <a:effectLst/>
                        </a:rPr>
                        <a:t>Казань</a:t>
                      </a:r>
                      <a:r>
                        <a:rPr lang="ru-RU" sz="2000" baseline="0" dirty="0" smtClean="0">
                          <a:effectLst/>
                        </a:rPr>
                        <a:t> </a:t>
                      </a:r>
                      <a:r>
                        <a:rPr lang="ru-RU" sz="1800" dirty="0" smtClean="0">
                          <a:effectLst/>
                        </a:rPr>
                        <a:t>2018</a:t>
                      </a:r>
                      <a:endParaRPr lang="ru-RU" sz="2000" dirty="0" smtClean="0">
                        <a:solidFill>
                          <a:schemeClr val="tx1"/>
                        </a:solidFill>
                        <a:effectLst/>
                        <a:latin typeface="Times New Roman"/>
                        <a:ea typeface="Times New Roman"/>
                      </a:endParaRPr>
                    </a:p>
                  </a:txBody>
                  <a:tcPr marL="68580" marR="68580" marT="0" marB="0"/>
                </a:tc>
                <a:tc>
                  <a:txBody>
                    <a:bodyPr/>
                    <a:lstStyle/>
                    <a:p>
                      <a:pPr algn="ctr">
                        <a:lnSpc>
                          <a:spcPct val="140000"/>
                        </a:lnSpc>
                        <a:spcAft>
                          <a:spcPts val="0"/>
                        </a:spcAft>
                      </a:pPr>
                      <a:r>
                        <a:rPr lang="ru-RU" sz="2000" dirty="0" smtClean="0">
                          <a:solidFill>
                            <a:schemeClr val="bg1"/>
                          </a:solidFill>
                          <a:effectLst/>
                          <a:latin typeface="Times New Roman"/>
                          <a:ea typeface="Times New Roman"/>
                        </a:rPr>
                        <a:t>Динамика</a:t>
                      </a:r>
                      <a:endParaRPr lang="ru-RU" sz="2000" dirty="0">
                        <a:solidFill>
                          <a:schemeClr val="bg1"/>
                        </a:solidFill>
                        <a:effectLst/>
                        <a:latin typeface="Times New Roman"/>
                        <a:ea typeface="Times New Roman"/>
                      </a:endParaRPr>
                    </a:p>
                  </a:txBody>
                  <a:tcPr marL="68580" marR="68580" marT="0" marB="0"/>
                </a:tc>
                <a:extLst>
                  <a:ext uri="{0D108BD9-81ED-4DB2-BD59-A6C34878D82A}">
                    <a16:rowId xmlns:a16="http://schemas.microsoft.com/office/drawing/2014/main" val="10000"/>
                  </a:ext>
                </a:extLst>
              </a:tr>
              <a:tr h="135665">
                <a:tc>
                  <a:txBody>
                    <a:bodyPr/>
                    <a:lstStyle/>
                    <a:p>
                      <a:pPr algn="just">
                        <a:lnSpc>
                          <a:spcPct val="100000"/>
                        </a:lnSpc>
                        <a:spcAft>
                          <a:spcPts val="0"/>
                        </a:spcAft>
                      </a:pPr>
                      <a:r>
                        <a:rPr lang="ru-RU" sz="2400" b="0" dirty="0">
                          <a:solidFill>
                            <a:srgbClr val="000000"/>
                          </a:solidFill>
                          <a:effectLst/>
                          <a:latin typeface="Times New Roman"/>
                          <a:ea typeface="Times New Roman"/>
                        </a:rPr>
                        <a:t>Русский язык</a:t>
                      </a:r>
                      <a:endParaRPr lang="ru-RU" sz="2400" b="1" dirty="0">
                        <a:effectLst/>
                        <a:latin typeface="Times New Roman"/>
                        <a:ea typeface="Times New Roman"/>
                      </a:endParaRPr>
                    </a:p>
                  </a:txBody>
                  <a:tcPr marL="68580" marR="68580" marT="0" marB="0" anchor="ctr"/>
                </a:tc>
                <a:tc>
                  <a:txBody>
                    <a:bodyPr/>
                    <a:lstStyle/>
                    <a:p>
                      <a:pPr algn="ctr">
                        <a:lnSpc>
                          <a:spcPct val="100000"/>
                        </a:lnSpc>
                        <a:spcAft>
                          <a:spcPts val="0"/>
                        </a:spcAft>
                      </a:pPr>
                      <a:r>
                        <a:rPr lang="ru-RU" sz="2400" b="0" dirty="0">
                          <a:solidFill>
                            <a:srgbClr val="000000"/>
                          </a:solidFill>
                          <a:effectLst/>
                          <a:latin typeface="Times New Roman"/>
                          <a:ea typeface="Times New Roman"/>
                        </a:rPr>
                        <a:t>72,03</a:t>
                      </a:r>
                      <a:endParaRPr lang="ru-RU" sz="2400" b="1" dirty="0">
                        <a:effectLst/>
                        <a:latin typeface="Times New Roman"/>
                        <a:ea typeface="Times New Roman"/>
                      </a:endParaRPr>
                    </a:p>
                  </a:txBody>
                  <a:tcPr marL="68580" marR="68580" marT="0" marB="0"/>
                </a:tc>
                <a:tc>
                  <a:txBody>
                    <a:bodyPr/>
                    <a:lstStyle/>
                    <a:p>
                      <a:pPr algn="ctr">
                        <a:lnSpc>
                          <a:spcPct val="100000"/>
                        </a:lnSpc>
                        <a:spcAft>
                          <a:spcPts val="0"/>
                        </a:spcAft>
                      </a:pPr>
                      <a:r>
                        <a:rPr lang="ru-RU" sz="2400" dirty="0" smtClean="0">
                          <a:solidFill>
                            <a:schemeClr val="tx1"/>
                          </a:solidFill>
                          <a:effectLst/>
                          <a:latin typeface="Times New Roman"/>
                          <a:ea typeface="Times New Roman"/>
                        </a:rPr>
                        <a:t>74,54</a:t>
                      </a:r>
                      <a:endParaRPr lang="ru-RU" sz="2400" dirty="0">
                        <a:solidFill>
                          <a:schemeClr val="tx1"/>
                        </a:solidFill>
                        <a:effectLst/>
                        <a:latin typeface="Times New Roman"/>
                        <a:ea typeface="Times New Roman"/>
                      </a:endParaRPr>
                    </a:p>
                  </a:txBody>
                  <a:tcPr marL="68580" marR="68580" marT="0" marB="0"/>
                </a:tc>
                <a:tc>
                  <a:txBody>
                    <a:bodyPr/>
                    <a:lstStyle/>
                    <a:p>
                      <a:pPr algn="ctr">
                        <a:lnSpc>
                          <a:spcPct val="100000"/>
                        </a:lnSpc>
                        <a:spcAft>
                          <a:spcPts val="0"/>
                        </a:spcAft>
                      </a:pPr>
                      <a:r>
                        <a:rPr lang="ru-RU" sz="2400" dirty="0" smtClean="0">
                          <a:solidFill>
                            <a:schemeClr val="tx1"/>
                          </a:solidFill>
                          <a:effectLst/>
                          <a:latin typeface="Times New Roman"/>
                          <a:ea typeface="Times New Roman"/>
                        </a:rPr>
                        <a:t>+2,51</a:t>
                      </a:r>
                      <a:endParaRPr lang="ru-RU" sz="2400" dirty="0">
                        <a:solidFill>
                          <a:schemeClr val="tx1"/>
                        </a:solidFill>
                        <a:effectLst/>
                        <a:latin typeface="Times New Roman"/>
                        <a:ea typeface="Times New Roman"/>
                      </a:endParaRPr>
                    </a:p>
                  </a:txBody>
                  <a:tcPr marL="68580" marR="68580" marT="0" marB="0">
                    <a:solidFill>
                      <a:srgbClr val="92D050"/>
                    </a:solidFill>
                  </a:tcPr>
                </a:tc>
                <a:extLst>
                  <a:ext uri="{0D108BD9-81ED-4DB2-BD59-A6C34878D82A}">
                    <a16:rowId xmlns:a16="http://schemas.microsoft.com/office/drawing/2014/main" val="10001"/>
                  </a:ext>
                </a:extLst>
              </a:tr>
              <a:tr h="0">
                <a:tc>
                  <a:txBody>
                    <a:bodyPr/>
                    <a:lstStyle/>
                    <a:p>
                      <a:pPr algn="just">
                        <a:lnSpc>
                          <a:spcPct val="100000"/>
                        </a:lnSpc>
                        <a:spcAft>
                          <a:spcPts val="0"/>
                        </a:spcAft>
                      </a:pPr>
                      <a:r>
                        <a:rPr lang="ru-RU" sz="2400" b="0" i="1">
                          <a:solidFill>
                            <a:srgbClr val="000000"/>
                          </a:solidFill>
                          <a:effectLst/>
                          <a:latin typeface="Times New Roman"/>
                          <a:ea typeface="Times New Roman"/>
                        </a:rPr>
                        <a:t>Математика П</a:t>
                      </a:r>
                      <a:endParaRPr lang="ru-RU" sz="2400" b="1">
                        <a:effectLst/>
                        <a:latin typeface="Times New Roman"/>
                        <a:ea typeface="Times New Roman"/>
                      </a:endParaRPr>
                    </a:p>
                  </a:txBody>
                  <a:tcPr marL="68580" marR="68580" marT="0" marB="0" anchor="ctr"/>
                </a:tc>
                <a:tc>
                  <a:txBody>
                    <a:bodyPr/>
                    <a:lstStyle/>
                    <a:p>
                      <a:pPr algn="ctr">
                        <a:lnSpc>
                          <a:spcPct val="100000"/>
                        </a:lnSpc>
                        <a:spcAft>
                          <a:spcPts val="0"/>
                        </a:spcAft>
                      </a:pPr>
                      <a:r>
                        <a:rPr lang="ru-RU" sz="2400" b="0" dirty="0">
                          <a:solidFill>
                            <a:srgbClr val="000000"/>
                          </a:solidFill>
                          <a:effectLst/>
                          <a:latin typeface="Times New Roman"/>
                          <a:ea typeface="Times New Roman"/>
                        </a:rPr>
                        <a:t>55,78</a:t>
                      </a:r>
                      <a:endParaRPr lang="ru-RU" sz="2400" b="1" dirty="0">
                        <a:effectLst/>
                        <a:latin typeface="Times New Roman"/>
                        <a:ea typeface="Times New Roman"/>
                      </a:endParaRPr>
                    </a:p>
                  </a:txBody>
                  <a:tcPr marL="68580" marR="68580" marT="0" marB="0"/>
                </a:tc>
                <a:tc>
                  <a:txBody>
                    <a:bodyPr/>
                    <a:lstStyle/>
                    <a:p>
                      <a:pPr algn="ctr">
                        <a:lnSpc>
                          <a:spcPct val="100000"/>
                        </a:lnSpc>
                        <a:spcAft>
                          <a:spcPts val="0"/>
                        </a:spcAft>
                      </a:pPr>
                      <a:r>
                        <a:rPr lang="ru-RU" sz="2400" dirty="0" smtClean="0">
                          <a:solidFill>
                            <a:schemeClr val="tx1"/>
                          </a:solidFill>
                          <a:effectLst/>
                          <a:latin typeface="Times New Roman"/>
                          <a:ea typeface="Times New Roman"/>
                        </a:rPr>
                        <a:t>57,50</a:t>
                      </a:r>
                      <a:endParaRPr lang="ru-RU" sz="2400" dirty="0">
                        <a:solidFill>
                          <a:schemeClr val="tx1"/>
                        </a:solidFill>
                        <a:effectLst/>
                        <a:latin typeface="Times New Roman"/>
                        <a:ea typeface="Times New Roman"/>
                      </a:endParaRPr>
                    </a:p>
                  </a:txBody>
                  <a:tcPr marL="68580" marR="68580" marT="0" marB="0"/>
                </a:tc>
                <a:tc>
                  <a:txBody>
                    <a:bodyPr/>
                    <a:lstStyle/>
                    <a:p>
                      <a:pPr algn="ctr">
                        <a:lnSpc>
                          <a:spcPct val="100000"/>
                        </a:lnSpc>
                        <a:spcAft>
                          <a:spcPts val="0"/>
                        </a:spcAft>
                      </a:pPr>
                      <a:r>
                        <a:rPr lang="ru-RU" sz="2400" dirty="0" smtClean="0">
                          <a:solidFill>
                            <a:schemeClr val="tx1"/>
                          </a:solidFill>
                          <a:effectLst/>
                          <a:latin typeface="Times New Roman"/>
                          <a:ea typeface="Times New Roman"/>
                        </a:rPr>
                        <a:t>+1,72</a:t>
                      </a:r>
                      <a:endParaRPr lang="ru-RU" sz="2400" dirty="0">
                        <a:solidFill>
                          <a:schemeClr val="tx1"/>
                        </a:solidFill>
                        <a:effectLst/>
                        <a:latin typeface="Times New Roman"/>
                        <a:ea typeface="Times New Roman"/>
                      </a:endParaRPr>
                    </a:p>
                  </a:txBody>
                  <a:tcPr marL="68580" marR="68580" marT="0" marB="0">
                    <a:solidFill>
                      <a:srgbClr val="92D050"/>
                    </a:solidFill>
                  </a:tcPr>
                </a:tc>
                <a:extLst>
                  <a:ext uri="{0D108BD9-81ED-4DB2-BD59-A6C34878D82A}">
                    <a16:rowId xmlns:a16="http://schemas.microsoft.com/office/drawing/2014/main" val="10002"/>
                  </a:ext>
                </a:extLst>
              </a:tr>
              <a:tr h="0">
                <a:tc>
                  <a:txBody>
                    <a:bodyPr/>
                    <a:lstStyle/>
                    <a:p>
                      <a:pPr algn="just">
                        <a:lnSpc>
                          <a:spcPct val="100000"/>
                        </a:lnSpc>
                        <a:spcAft>
                          <a:spcPts val="0"/>
                        </a:spcAft>
                      </a:pPr>
                      <a:r>
                        <a:rPr lang="ru-RU" sz="2400" b="0" i="1">
                          <a:solidFill>
                            <a:srgbClr val="000000"/>
                          </a:solidFill>
                          <a:effectLst/>
                          <a:latin typeface="Times New Roman"/>
                          <a:ea typeface="Times New Roman"/>
                        </a:rPr>
                        <a:t>Математика Б</a:t>
                      </a:r>
                      <a:endParaRPr lang="ru-RU" sz="2400" b="1">
                        <a:effectLst/>
                        <a:latin typeface="Times New Roman"/>
                        <a:ea typeface="Times New Roman"/>
                      </a:endParaRPr>
                    </a:p>
                  </a:txBody>
                  <a:tcPr marL="68580" marR="68580" marT="0" marB="0" anchor="ctr"/>
                </a:tc>
                <a:tc>
                  <a:txBody>
                    <a:bodyPr/>
                    <a:lstStyle/>
                    <a:p>
                      <a:pPr algn="ctr">
                        <a:lnSpc>
                          <a:spcPct val="100000"/>
                        </a:lnSpc>
                        <a:spcAft>
                          <a:spcPts val="0"/>
                        </a:spcAft>
                      </a:pPr>
                      <a:r>
                        <a:rPr lang="ru-RU" sz="2400" b="0">
                          <a:solidFill>
                            <a:srgbClr val="000000"/>
                          </a:solidFill>
                          <a:effectLst/>
                          <a:latin typeface="Times New Roman"/>
                          <a:ea typeface="Times New Roman"/>
                        </a:rPr>
                        <a:t>4,31</a:t>
                      </a:r>
                      <a:endParaRPr lang="ru-RU" sz="2400" b="1">
                        <a:effectLst/>
                        <a:latin typeface="Times New Roman"/>
                        <a:ea typeface="Times New Roman"/>
                      </a:endParaRPr>
                    </a:p>
                  </a:txBody>
                  <a:tcPr marL="68580" marR="68580" marT="0" marB="0"/>
                </a:tc>
                <a:tc>
                  <a:txBody>
                    <a:bodyPr/>
                    <a:lstStyle/>
                    <a:p>
                      <a:pPr algn="ctr">
                        <a:lnSpc>
                          <a:spcPct val="100000"/>
                        </a:lnSpc>
                        <a:spcAft>
                          <a:spcPts val="0"/>
                        </a:spcAft>
                      </a:pPr>
                      <a:r>
                        <a:rPr lang="ru-RU" sz="2400" dirty="0" smtClean="0">
                          <a:solidFill>
                            <a:schemeClr val="tx1"/>
                          </a:solidFill>
                          <a:effectLst/>
                          <a:latin typeface="Times New Roman"/>
                          <a:ea typeface="Times New Roman"/>
                        </a:rPr>
                        <a:t>4,15</a:t>
                      </a:r>
                      <a:endParaRPr lang="ru-RU" sz="2400" dirty="0">
                        <a:solidFill>
                          <a:schemeClr val="tx1"/>
                        </a:solidFill>
                        <a:effectLst/>
                        <a:latin typeface="Times New Roman"/>
                        <a:ea typeface="Times New Roman"/>
                      </a:endParaRPr>
                    </a:p>
                  </a:txBody>
                  <a:tcPr marL="68580" marR="68580" marT="0" marB="0"/>
                </a:tc>
                <a:tc>
                  <a:txBody>
                    <a:bodyPr/>
                    <a:lstStyle/>
                    <a:p>
                      <a:pPr algn="ctr">
                        <a:lnSpc>
                          <a:spcPct val="100000"/>
                        </a:lnSpc>
                        <a:spcAft>
                          <a:spcPts val="0"/>
                        </a:spcAft>
                      </a:pPr>
                      <a:r>
                        <a:rPr lang="ru-RU" sz="2400" dirty="0" smtClean="0">
                          <a:solidFill>
                            <a:schemeClr val="tx1"/>
                          </a:solidFill>
                          <a:effectLst/>
                          <a:latin typeface="Times New Roman"/>
                          <a:ea typeface="Times New Roman"/>
                        </a:rPr>
                        <a:t>-0,16</a:t>
                      </a:r>
                      <a:endParaRPr lang="ru-RU" sz="2400" dirty="0">
                        <a:solidFill>
                          <a:schemeClr val="tx1"/>
                        </a:solidFill>
                        <a:effectLst/>
                        <a:latin typeface="Times New Roman"/>
                        <a:ea typeface="Times New Roman"/>
                      </a:endParaRPr>
                    </a:p>
                  </a:txBody>
                  <a:tcPr marL="68580" marR="68580" marT="0" marB="0"/>
                </a:tc>
                <a:extLst>
                  <a:ext uri="{0D108BD9-81ED-4DB2-BD59-A6C34878D82A}">
                    <a16:rowId xmlns:a16="http://schemas.microsoft.com/office/drawing/2014/main" val="10003"/>
                  </a:ext>
                </a:extLst>
              </a:tr>
              <a:tr h="0">
                <a:tc>
                  <a:txBody>
                    <a:bodyPr/>
                    <a:lstStyle/>
                    <a:p>
                      <a:pPr algn="just">
                        <a:lnSpc>
                          <a:spcPct val="100000"/>
                        </a:lnSpc>
                        <a:spcAft>
                          <a:spcPts val="0"/>
                        </a:spcAft>
                      </a:pPr>
                      <a:r>
                        <a:rPr lang="ru-RU" sz="2400" b="0">
                          <a:solidFill>
                            <a:srgbClr val="000000"/>
                          </a:solidFill>
                          <a:effectLst/>
                          <a:latin typeface="Times New Roman"/>
                          <a:ea typeface="Times New Roman"/>
                        </a:rPr>
                        <a:t>Информатика и ИКТ</a:t>
                      </a:r>
                      <a:endParaRPr lang="ru-RU" sz="2400" b="1">
                        <a:effectLst/>
                        <a:latin typeface="Times New Roman"/>
                        <a:ea typeface="Times New Roman"/>
                      </a:endParaRPr>
                    </a:p>
                  </a:txBody>
                  <a:tcPr marL="68580" marR="68580" marT="0" marB="0" anchor="ctr"/>
                </a:tc>
                <a:tc>
                  <a:txBody>
                    <a:bodyPr/>
                    <a:lstStyle/>
                    <a:p>
                      <a:pPr algn="ctr">
                        <a:lnSpc>
                          <a:spcPct val="100000"/>
                        </a:lnSpc>
                        <a:spcAft>
                          <a:spcPts val="0"/>
                        </a:spcAft>
                      </a:pPr>
                      <a:r>
                        <a:rPr lang="ru-RU" sz="2400" b="0">
                          <a:solidFill>
                            <a:srgbClr val="000000"/>
                          </a:solidFill>
                          <a:effectLst/>
                          <a:latin typeface="Times New Roman"/>
                          <a:ea typeface="Times New Roman"/>
                        </a:rPr>
                        <a:t>70,23</a:t>
                      </a:r>
                      <a:endParaRPr lang="ru-RU" sz="2400" b="1">
                        <a:effectLst/>
                        <a:latin typeface="Times New Roman"/>
                        <a:ea typeface="Times New Roman"/>
                      </a:endParaRPr>
                    </a:p>
                  </a:txBody>
                  <a:tcPr marL="68580" marR="68580" marT="0" marB="0"/>
                </a:tc>
                <a:tc>
                  <a:txBody>
                    <a:bodyPr/>
                    <a:lstStyle/>
                    <a:p>
                      <a:pPr algn="ctr">
                        <a:lnSpc>
                          <a:spcPct val="100000"/>
                        </a:lnSpc>
                        <a:spcAft>
                          <a:spcPts val="0"/>
                        </a:spcAft>
                      </a:pPr>
                      <a:r>
                        <a:rPr lang="ru-RU" sz="2400" dirty="0" smtClean="0">
                          <a:solidFill>
                            <a:schemeClr val="tx1"/>
                          </a:solidFill>
                          <a:effectLst/>
                          <a:latin typeface="Times New Roman"/>
                          <a:ea typeface="Times New Roman"/>
                        </a:rPr>
                        <a:t>67,23</a:t>
                      </a:r>
                      <a:endParaRPr lang="ru-RU" sz="2400" dirty="0">
                        <a:solidFill>
                          <a:schemeClr val="tx1"/>
                        </a:solidFill>
                        <a:effectLst/>
                        <a:latin typeface="Times New Roman"/>
                        <a:ea typeface="Times New Roman"/>
                      </a:endParaRPr>
                    </a:p>
                  </a:txBody>
                  <a:tcPr marL="68580" marR="68580" marT="0" marB="0"/>
                </a:tc>
                <a:tc>
                  <a:txBody>
                    <a:bodyPr/>
                    <a:lstStyle/>
                    <a:p>
                      <a:pPr algn="ctr">
                        <a:lnSpc>
                          <a:spcPct val="100000"/>
                        </a:lnSpc>
                        <a:spcAft>
                          <a:spcPts val="0"/>
                        </a:spcAft>
                      </a:pPr>
                      <a:r>
                        <a:rPr lang="ru-RU" sz="2400" dirty="0" smtClean="0">
                          <a:solidFill>
                            <a:schemeClr val="tx1"/>
                          </a:solidFill>
                          <a:effectLst/>
                          <a:latin typeface="Times New Roman"/>
                          <a:ea typeface="Times New Roman"/>
                        </a:rPr>
                        <a:t>-3,0</a:t>
                      </a:r>
                      <a:endParaRPr lang="ru-RU" sz="2400" dirty="0">
                        <a:solidFill>
                          <a:schemeClr val="tx1"/>
                        </a:solidFill>
                        <a:effectLst/>
                        <a:latin typeface="Times New Roman"/>
                        <a:ea typeface="Times New Roman"/>
                      </a:endParaRPr>
                    </a:p>
                  </a:txBody>
                  <a:tcPr marL="68580" marR="68580" marT="0" marB="0">
                    <a:solidFill>
                      <a:srgbClr val="FFC000"/>
                    </a:solidFill>
                  </a:tcPr>
                </a:tc>
                <a:extLst>
                  <a:ext uri="{0D108BD9-81ED-4DB2-BD59-A6C34878D82A}">
                    <a16:rowId xmlns:a16="http://schemas.microsoft.com/office/drawing/2014/main" val="10004"/>
                  </a:ext>
                </a:extLst>
              </a:tr>
              <a:tr h="0">
                <a:tc>
                  <a:txBody>
                    <a:bodyPr/>
                    <a:lstStyle/>
                    <a:p>
                      <a:pPr algn="just">
                        <a:lnSpc>
                          <a:spcPct val="100000"/>
                        </a:lnSpc>
                        <a:spcAft>
                          <a:spcPts val="0"/>
                        </a:spcAft>
                      </a:pPr>
                      <a:r>
                        <a:rPr lang="ru-RU" sz="2400" b="0">
                          <a:solidFill>
                            <a:srgbClr val="000000"/>
                          </a:solidFill>
                          <a:effectLst/>
                          <a:latin typeface="Times New Roman"/>
                          <a:ea typeface="Times New Roman"/>
                        </a:rPr>
                        <a:t>Биология</a:t>
                      </a:r>
                      <a:endParaRPr lang="ru-RU" sz="2400" b="1">
                        <a:effectLst/>
                        <a:latin typeface="Times New Roman"/>
                        <a:ea typeface="Times New Roman"/>
                      </a:endParaRPr>
                    </a:p>
                  </a:txBody>
                  <a:tcPr marL="68580" marR="68580" marT="0" marB="0" anchor="ctr"/>
                </a:tc>
                <a:tc>
                  <a:txBody>
                    <a:bodyPr/>
                    <a:lstStyle/>
                    <a:p>
                      <a:pPr algn="ctr">
                        <a:lnSpc>
                          <a:spcPct val="100000"/>
                        </a:lnSpc>
                        <a:spcAft>
                          <a:spcPts val="0"/>
                        </a:spcAft>
                      </a:pPr>
                      <a:r>
                        <a:rPr lang="ru-RU" sz="2400" b="0">
                          <a:solidFill>
                            <a:srgbClr val="000000"/>
                          </a:solidFill>
                          <a:effectLst/>
                          <a:latin typeface="Times New Roman"/>
                          <a:ea typeface="Times New Roman"/>
                        </a:rPr>
                        <a:t>58,40</a:t>
                      </a:r>
                      <a:endParaRPr lang="ru-RU" sz="2400" b="1">
                        <a:effectLst/>
                        <a:latin typeface="Times New Roman"/>
                        <a:ea typeface="Times New Roman"/>
                      </a:endParaRPr>
                    </a:p>
                  </a:txBody>
                  <a:tcPr marL="68580" marR="68580" marT="0" marB="0"/>
                </a:tc>
                <a:tc>
                  <a:txBody>
                    <a:bodyPr/>
                    <a:lstStyle/>
                    <a:p>
                      <a:pPr algn="ctr">
                        <a:lnSpc>
                          <a:spcPct val="100000"/>
                        </a:lnSpc>
                        <a:spcAft>
                          <a:spcPts val="0"/>
                        </a:spcAft>
                      </a:pPr>
                      <a:r>
                        <a:rPr lang="ru-RU" sz="2400" dirty="0" smtClean="0">
                          <a:solidFill>
                            <a:schemeClr val="tx1"/>
                          </a:solidFill>
                          <a:effectLst/>
                          <a:latin typeface="Times New Roman"/>
                          <a:ea typeface="Times New Roman"/>
                        </a:rPr>
                        <a:t>58,59</a:t>
                      </a:r>
                      <a:endParaRPr lang="ru-RU" sz="2400" dirty="0">
                        <a:solidFill>
                          <a:schemeClr val="tx1"/>
                        </a:solidFill>
                        <a:effectLst/>
                        <a:latin typeface="Times New Roman"/>
                        <a:ea typeface="Times New Roman"/>
                      </a:endParaRPr>
                    </a:p>
                  </a:txBody>
                  <a:tcPr marL="68580" marR="68580" marT="0" marB="0"/>
                </a:tc>
                <a:tc>
                  <a:txBody>
                    <a:bodyPr/>
                    <a:lstStyle/>
                    <a:p>
                      <a:pPr algn="ctr">
                        <a:lnSpc>
                          <a:spcPct val="100000"/>
                        </a:lnSpc>
                        <a:spcAft>
                          <a:spcPts val="0"/>
                        </a:spcAft>
                      </a:pPr>
                      <a:r>
                        <a:rPr lang="ru-RU" sz="2400" dirty="0" smtClean="0">
                          <a:solidFill>
                            <a:schemeClr val="tx1"/>
                          </a:solidFill>
                          <a:effectLst/>
                          <a:latin typeface="Times New Roman"/>
                          <a:ea typeface="Times New Roman"/>
                        </a:rPr>
                        <a:t>+0,19</a:t>
                      </a:r>
                      <a:endParaRPr lang="ru-RU" sz="2400" dirty="0">
                        <a:solidFill>
                          <a:schemeClr val="tx1"/>
                        </a:solidFill>
                        <a:effectLst/>
                        <a:latin typeface="Times New Roman"/>
                        <a:ea typeface="Times New Roman"/>
                      </a:endParaRPr>
                    </a:p>
                  </a:txBody>
                  <a:tcPr marL="68580" marR="68580" marT="0" marB="0"/>
                </a:tc>
                <a:extLst>
                  <a:ext uri="{0D108BD9-81ED-4DB2-BD59-A6C34878D82A}">
                    <a16:rowId xmlns:a16="http://schemas.microsoft.com/office/drawing/2014/main" val="10005"/>
                  </a:ext>
                </a:extLst>
              </a:tr>
              <a:tr h="0">
                <a:tc>
                  <a:txBody>
                    <a:bodyPr/>
                    <a:lstStyle/>
                    <a:p>
                      <a:pPr algn="just">
                        <a:lnSpc>
                          <a:spcPct val="100000"/>
                        </a:lnSpc>
                        <a:spcAft>
                          <a:spcPts val="0"/>
                        </a:spcAft>
                      </a:pPr>
                      <a:r>
                        <a:rPr lang="ru-RU" sz="2400" b="0">
                          <a:solidFill>
                            <a:srgbClr val="000000"/>
                          </a:solidFill>
                          <a:effectLst/>
                          <a:latin typeface="Times New Roman"/>
                          <a:ea typeface="Times New Roman"/>
                        </a:rPr>
                        <a:t>Химия </a:t>
                      </a:r>
                      <a:endParaRPr lang="ru-RU" sz="2400" b="1">
                        <a:effectLst/>
                        <a:latin typeface="Times New Roman"/>
                        <a:ea typeface="Times New Roman"/>
                      </a:endParaRPr>
                    </a:p>
                  </a:txBody>
                  <a:tcPr marL="68580" marR="68580" marT="0" marB="0" anchor="ctr"/>
                </a:tc>
                <a:tc>
                  <a:txBody>
                    <a:bodyPr/>
                    <a:lstStyle/>
                    <a:p>
                      <a:pPr algn="ctr">
                        <a:lnSpc>
                          <a:spcPct val="100000"/>
                        </a:lnSpc>
                        <a:spcAft>
                          <a:spcPts val="0"/>
                        </a:spcAft>
                      </a:pPr>
                      <a:r>
                        <a:rPr lang="ru-RU" sz="2400" b="0">
                          <a:solidFill>
                            <a:srgbClr val="000000"/>
                          </a:solidFill>
                          <a:effectLst/>
                          <a:latin typeface="Times New Roman"/>
                          <a:ea typeface="Times New Roman"/>
                        </a:rPr>
                        <a:t>63,32</a:t>
                      </a:r>
                      <a:endParaRPr lang="ru-RU" sz="2400" b="1">
                        <a:effectLst/>
                        <a:latin typeface="Times New Roman"/>
                        <a:ea typeface="Times New Roman"/>
                      </a:endParaRPr>
                    </a:p>
                  </a:txBody>
                  <a:tcPr marL="68580" marR="68580" marT="0" marB="0"/>
                </a:tc>
                <a:tc>
                  <a:txBody>
                    <a:bodyPr/>
                    <a:lstStyle/>
                    <a:p>
                      <a:pPr algn="ctr">
                        <a:lnSpc>
                          <a:spcPct val="100000"/>
                        </a:lnSpc>
                        <a:spcAft>
                          <a:spcPts val="0"/>
                        </a:spcAft>
                      </a:pPr>
                      <a:r>
                        <a:rPr lang="ru-RU" sz="2400" dirty="0" smtClean="0">
                          <a:solidFill>
                            <a:schemeClr val="tx1"/>
                          </a:solidFill>
                          <a:effectLst/>
                          <a:latin typeface="Times New Roman"/>
                          <a:ea typeface="Times New Roman"/>
                        </a:rPr>
                        <a:t>65,74</a:t>
                      </a:r>
                      <a:endParaRPr lang="ru-RU" sz="2400" dirty="0">
                        <a:solidFill>
                          <a:schemeClr val="tx1"/>
                        </a:solidFill>
                        <a:effectLst/>
                        <a:latin typeface="Times New Roman"/>
                        <a:ea typeface="Times New Roman"/>
                      </a:endParaRPr>
                    </a:p>
                  </a:txBody>
                  <a:tcPr marL="68580" marR="68580" marT="0" marB="0"/>
                </a:tc>
                <a:tc>
                  <a:txBody>
                    <a:bodyPr/>
                    <a:lstStyle/>
                    <a:p>
                      <a:pPr algn="ctr">
                        <a:lnSpc>
                          <a:spcPct val="100000"/>
                        </a:lnSpc>
                        <a:spcAft>
                          <a:spcPts val="0"/>
                        </a:spcAft>
                      </a:pPr>
                      <a:r>
                        <a:rPr lang="ru-RU" sz="2400" dirty="0" smtClean="0">
                          <a:solidFill>
                            <a:schemeClr val="tx1"/>
                          </a:solidFill>
                          <a:effectLst/>
                          <a:latin typeface="Times New Roman"/>
                          <a:ea typeface="Times New Roman"/>
                        </a:rPr>
                        <a:t>+2,42</a:t>
                      </a:r>
                      <a:endParaRPr lang="ru-RU" sz="2400" dirty="0">
                        <a:solidFill>
                          <a:schemeClr val="tx1"/>
                        </a:solidFill>
                        <a:effectLst/>
                        <a:latin typeface="Times New Roman"/>
                        <a:ea typeface="Times New Roman"/>
                      </a:endParaRPr>
                    </a:p>
                  </a:txBody>
                  <a:tcPr marL="68580" marR="68580" marT="0" marB="0">
                    <a:solidFill>
                      <a:srgbClr val="92D050"/>
                    </a:solidFill>
                  </a:tcPr>
                </a:tc>
                <a:extLst>
                  <a:ext uri="{0D108BD9-81ED-4DB2-BD59-A6C34878D82A}">
                    <a16:rowId xmlns:a16="http://schemas.microsoft.com/office/drawing/2014/main" val="10006"/>
                  </a:ext>
                </a:extLst>
              </a:tr>
              <a:tr h="0">
                <a:tc>
                  <a:txBody>
                    <a:bodyPr/>
                    <a:lstStyle/>
                    <a:p>
                      <a:pPr algn="just">
                        <a:lnSpc>
                          <a:spcPct val="100000"/>
                        </a:lnSpc>
                        <a:spcAft>
                          <a:spcPts val="0"/>
                        </a:spcAft>
                      </a:pPr>
                      <a:r>
                        <a:rPr lang="ru-RU" sz="2400" b="0">
                          <a:solidFill>
                            <a:srgbClr val="000000"/>
                          </a:solidFill>
                          <a:effectLst/>
                          <a:latin typeface="Times New Roman"/>
                          <a:ea typeface="Times New Roman"/>
                        </a:rPr>
                        <a:t>Физика</a:t>
                      </a:r>
                      <a:endParaRPr lang="ru-RU" sz="2400" b="1">
                        <a:effectLst/>
                        <a:latin typeface="Times New Roman"/>
                        <a:ea typeface="Times New Roman"/>
                      </a:endParaRPr>
                    </a:p>
                  </a:txBody>
                  <a:tcPr marL="68580" marR="68580" marT="0" marB="0" anchor="ctr"/>
                </a:tc>
                <a:tc>
                  <a:txBody>
                    <a:bodyPr/>
                    <a:lstStyle/>
                    <a:p>
                      <a:pPr algn="ctr">
                        <a:lnSpc>
                          <a:spcPct val="100000"/>
                        </a:lnSpc>
                        <a:spcAft>
                          <a:spcPts val="0"/>
                        </a:spcAft>
                      </a:pPr>
                      <a:r>
                        <a:rPr lang="ru-RU" sz="2400" b="0">
                          <a:solidFill>
                            <a:srgbClr val="000000"/>
                          </a:solidFill>
                          <a:effectLst/>
                          <a:latin typeface="Times New Roman"/>
                          <a:ea typeface="Times New Roman"/>
                        </a:rPr>
                        <a:t>56,96</a:t>
                      </a:r>
                      <a:endParaRPr lang="ru-RU" sz="2400" b="1">
                        <a:effectLst/>
                        <a:latin typeface="Times New Roman"/>
                        <a:ea typeface="Times New Roman"/>
                      </a:endParaRPr>
                    </a:p>
                  </a:txBody>
                  <a:tcPr marL="68580" marR="68580" marT="0" marB="0"/>
                </a:tc>
                <a:tc>
                  <a:txBody>
                    <a:bodyPr/>
                    <a:lstStyle/>
                    <a:p>
                      <a:pPr algn="ctr">
                        <a:lnSpc>
                          <a:spcPct val="100000"/>
                        </a:lnSpc>
                        <a:spcAft>
                          <a:spcPts val="0"/>
                        </a:spcAft>
                      </a:pPr>
                      <a:r>
                        <a:rPr lang="ru-RU" sz="2400" dirty="0" smtClean="0">
                          <a:solidFill>
                            <a:schemeClr val="tx1"/>
                          </a:solidFill>
                          <a:effectLst/>
                          <a:latin typeface="Times New Roman"/>
                          <a:ea typeface="Times New Roman"/>
                        </a:rPr>
                        <a:t>58,07</a:t>
                      </a:r>
                      <a:endParaRPr lang="ru-RU" sz="2400" dirty="0">
                        <a:solidFill>
                          <a:schemeClr val="tx1"/>
                        </a:solidFill>
                        <a:effectLst/>
                        <a:latin typeface="Times New Roman"/>
                        <a:ea typeface="Times New Roman"/>
                      </a:endParaRPr>
                    </a:p>
                  </a:txBody>
                  <a:tcPr marL="68580" marR="68580" marT="0" marB="0"/>
                </a:tc>
                <a:tc>
                  <a:txBody>
                    <a:bodyPr/>
                    <a:lstStyle/>
                    <a:p>
                      <a:pPr algn="ctr">
                        <a:lnSpc>
                          <a:spcPct val="100000"/>
                        </a:lnSpc>
                        <a:spcAft>
                          <a:spcPts val="0"/>
                        </a:spcAft>
                      </a:pPr>
                      <a:r>
                        <a:rPr lang="ru-RU" sz="2400" dirty="0" smtClean="0">
                          <a:solidFill>
                            <a:schemeClr val="tx1"/>
                          </a:solidFill>
                          <a:effectLst/>
                          <a:latin typeface="Times New Roman"/>
                          <a:ea typeface="Times New Roman"/>
                        </a:rPr>
                        <a:t>+1,11</a:t>
                      </a:r>
                      <a:endParaRPr lang="ru-RU" sz="2400" dirty="0">
                        <a:solidFill>
                          <a:schemeClr val="tx1"/>
                        </a:solidFill>
                        <a:effectLst/>
                        <a:latin typeface="Times New Roman"/>
                        <a:ea typeface="Times New Roman"/>
                      </a:endParaRPr>
                    </a:p>
                  </a:txBody>
                  <a:tcPr marL="68580" marR="68580" marT="0" marB="0">
                    <a:solidFill>
                      <a:srgbClr val="92D050"/>
                    </a:solidFill>
                  </a:tcPr>
                </a:tc>
                <a:extLst>
                  <a:ext uri="{0D108BD9-81ED-4DB2-BD59-A6C34878D82A}">
                    <a16:rowId xmlns:a16="http://schemas.microsoft.com/office/drawing/2014/main" val="10007"/>
                  </a:ext>
                </a:extLst>
              </a:tr>
              <a:tr h="0">
                <a:tc>
                  <a:txBody>
                    <a:bodyPr/>
                    <a:lstStyle/>
                    <a:p>
                      <a:pPr algn="just">
                        <a:lnSpc>
                          <a:spcPct val="100000"/>
                        </a:lnSpc>
                        <a:spcAft>
                          <a:spcPts val="0"/>
                        </a:spcAft>
                      </a:pPr>
                      <a:r>
                        <a:rPr lang="ru-RU" sz="2400" b="0">
                          <a:solidFill>
                            <a:srgbClr val="000000"/>
                          </a:solidFill>
                          <a:effectLst/>
                          <a:latin typeface="Times New Roman"/>
                          <a:ea typeface="Times New Roman"/>
                        </a:rPr>
                        <a:t>Литература</a:t>
                      </a:r>
                      <a:endParaRPr lang="ru-RU" sz="2400" b="1">
                        <a:effectLst/>
                        <a:latin typeface="Times New Roman"/>
                        <a:ea typeface="Times New Roman"/>
                      </a:endParaRPr>
                    </a:p>
                  </a:txBody>
                  <a:tcPr marL="68580" marR="68580" marT="0" marB="0" anchor="ctr"/>
                </a:tc>
                <a:tc>
                  <a:txBody>
                    <a:bodyPr/>
                    <a:lstStyle/>
                    <a:p>
                      <a:pPr algn="ctr">
                        <a:lnSpc>
                          <a:spcPct val="100000"/>
                        </a:lnSpc>
                        <a:spcAft>
                          <a:spcPts val="0"/>
                        </a:spcAft>
                      </a:pPr>
                      <a:r>
                        <a:rPr lang="ru-RU" sz="2400" b="0">
                          <a:solidFill>
                            <a:srgbClr val="000000"/>
                          </a:solidFill>
                          <a:effectLst/>
                          <a:latin typeface="Times New Roman"/>
                          <a:ea typeface="Times New Roman"/>
                        </a:rPr>
                        <a:t>64,16</a:t>
                      </a:r>
                      <a:endParaRPr lang="ru-RU" sz="2400" b="1">
                        <a:effectLst/>
                        <a:latin typeface="Times New Roman"/>
                        <a:ea typeface="Times New Roman"/>
                      </a:endParaRPr>
                    </a:p>
                  </a:txBody>
                  <a:tcPr marL="68580" marR="68580" marT="0" marB="0"/>
                </a:tc>
                <a:tc>
                  <a:txBody>
                    <a:bodyPr/>
                    <a:lstStyle/>
                    <a:p>
                      <a:pPr algn="ctr">
                        <a:lnSpc>
                          <a:spcPct val="100000"/>
                        </a:lnSpc>
                        <a:spcAft>
                          <a:spcPts val="0"/>
                        </a:spcAft>
                      </a:pPr>
                      <a:r>
                        <a:rPr lang="ru-RU" sz="2400" dirty="0" smtClean="0">
                          <a:solidFill>
                            <a:schemeClr val="tx1"/>
                          </a:solidFill>
                          <a:effectLst/>
                          <a:latin typeface="Times New Roman"/>
                          <a:ea typeface="Times New Roman"/>
                        </a:rPr>
                        <a:t>63,59</a:t>
                      </a:r>
                      <a:endParaRPr lang="ru-RU" sz="2400" dirty="0">
                        <a:solidFill>
                          <a:schemeClr val="tx1"/>
                        </a:solidFill>
                        <a:effectLst/>
                        <a:latin typeface="Times New Roman"/>
                        <a:ea typeface="Times New Roman"/>
                      </a:endParaRPr>
                    </a:p>
                  </a:txBody>
                  <a:tcPr marL="68580" marR="68580" marT="0" marB="0"/>
                </a:tc>
                <a:tc>
                  <a:txBody>
                    <a:bodyPr/>
                    <a:lstStyle/>
                    <a:p>
                      <a:pPr algn="ctr">
                        <a:lnSpc>
                          <a:spcPct val="100000"/>
                        </a:lnSpc>
                        <a:spcAft>
                          <a:spcPts val="0"/>
                        </a:spcAft>
                      </a:pPr>
                      <a:r>
                        <a:rPr lang="ru-RU" sz="2400" dirty="0" smtClean="0">
                          <a:solidFill>
                            <a:schemeClr val="tx1"/>
                          </a:solidFill>
                          <a:effectLst/>
                          <a:latin typeface="Times New Roman"/>
                          <a:ea typeface="Times New Roman"/>
                        </a:rPr>
                        <a:t>-0,57</a:t>
                      </a:r>
                      <a:endParaRPr lang="ru-RU" sz="2400" dirty="0">
                        <a:solidFill>
                          <a:schemeClr val="tx1"/>
                        </a:solidFill>
                        <a:effectLst/>
                        <a:latin typeface="Times New Roman"/>
                        <a:ea typeface="Times New Roman"/>
                      </a:endParaRPr>
                    </a:p>
                  </a:txBody>
                  <a:tcPr marL="68580" marR="68580" marT="0" marB="0"/>
                </a:tc>
                <a:extLst>
                  <a:ext uri="{0D108BD9-81ED-4DB2-BD59-A6C34878D82A}">
                    <a16:rowId xmlns:a16="http://schemas.microsoft.com/office/drawing/2014/main" val="10008"/>
                  </a:ext>
                </a:extLst>
              </a:tr>
              <a:tr h="0">
                <a:tc>
                  <a:txBody>
                    <a:bodyPr/>
                    <a:lstStyle/>
                    <a:p>
                      <a:pPr algn="just">
                        <a:lnSpc>
                          <a:spcPct val="100000"/>
                        </a:lnSpc>
                        <a:spcAft>
                          <a:spcPts val="0"/>
                        </a:spcAft>
                      </a:pPr>
                      <a:r>
                        <a:rPr lang="ru-RU" sz="2400" b="0">
                          <a:solidFill>
                            <a:srgbClr val="000000"/>
                          </a:solidFill>
                          <a:effectLst/>
                          <a:latin typeface="Times New Roman"/>
                          <a:ea typeface="Times New Roman"/>
                        </a:rPr>
                        <a:t>География</a:t>
                      </a:r>
                      <a:endParaRPr lang="ru-RU" sz="2400" b="1">
                        <a:effectLst/>
                        <a:latin typeface="Times New Roman"/>
                        <a:ea typeface="Times New Roman"/>
                      </a:endParaRPr>
                    </a:p>
                  </a:txBody>
                  <a:tcPr marL="68580" marR="68580" marT="0" marB="0" anchor="ctr"/>
                </a:tc>
                <a:tc>
                  <a:txBody>
                    <a:bodyPr/>
                    <a:lstStyle/>
                    <a:p>
                      <a:pPr algn="ctr">
                        <a:lnSpc>
                          <a:spcPct val="100000"/>
                        </a:lnSpc>
                        <a:spcAft>
                          <a:spcPts val="0"/>
                        </a:spcAft>
                      </a:pPr>
                      <a:r>
                        <a:rPr lang="ru-RU" sz="2400" b="0">
                          <a:solidFill>
                            <a:srgbClr val="000000"/>
                          </a:solidFill>
                          <a:effectLst/>
                          <a:latin typeface="Times New Roman"/>
                          <a:ea typeface="Times New Roman"/>
                        </a:rPr>
                        <a:t>66,34</a:t>
                      </a:r>
                      <a:endParaRPr lang="ru-RU" sz="2400" b="1">
                        <a:effectLst/>
                        <a:latin typeface="Times New Roman"/>
                        <a:ea typeface="Times New Roman"/>
                      </a:endParaRPr>
                    </a:p>
                  </a:txBody>
                  <a:tcPr marL="68580" marR="68580" marT="0" marB="0"/>
                </a:tc>
                <a:tc>
                  <a:txBody>
                    <a:bodyPr/>
                    <a:lstStyle/>
                    <a:p>
                      <a:pPr algn="ctr">
                        <a:lnSpc>
                          <a:spcPct val="100000"/>
                        </a:lnSpc>
                        <a:spcAft>
                          <a:spcPts val="0"/>
                        </a:spcAft>
                      </a:pPr>
                      <a:r>
                        <a:rPr lang="ru-RU" sz="2400" dirty="0" smtClean="0">
                          <a:solidFill>
                            <a:schemeClr val="tx1"/>
                          </a:solidFill>
                          <a:effectLst/>
                          <a:latin typeface="Times New Roman"/>
                          <a:ea typeface="Times New Roman"/>
                        </a:rPr>
                        <a:t>63,94</a:t>
                      </a:r>
                      <a:endParaRPr lang="ru-RU" sz="2400" dirty="0">
                        <a:solidFill>
                          <a:schemeClr val="tx1"/>
                        </a:solidFill>
                        <a:effectLst/>
                        <a:latin typeface="Times New Roman"/>
                        <a:ea typeface="Times New Roman"/>
                      </a:endParaRPr>
                    </a:p>
                  </a:txBody>
                  <a:tcPr marL="68580" marR="68580" marT="0" marB="0"/>
                </a:tc>
                <a:tc>
                  <a:txBody>
                    <a:bodyPr/>
                    <a:lstStyle/>
                    <a:p>
                      <a:pPr algn="ctr">
                        <a:lnSpc>
                          <a:spcPct val="100000"/>
                        </a:lnSpc>
                        <a:spcAft>
                          <a:spcPts val="0"/>
                        </a:spcAft>
                      </a:pPr>
                      <a:r>
                        <a:rPr lang="ru-RU" sz="2400" dirty="0" smtClean="0">
                          <a:solidFill>
                            <a:schemeClr val="tx1"/>
                          </a:solidFill>
                          <a:effectLst/>
                          <a:latin typeface="Times New Roman"/>
                          <a:ea typeface="Times New Roman"/>
                        </a:rPr>
                        <a:t>-2,4</a:t>
                      </a:r>
                      <a:endParaRPr lang="ru-RU" sz="2400" dirty="0">
                        <a:solidFill>
                          <a:schemeClr val="tx1"/>
                        </a:solidFill>
                        <a:effectLst/>
                        <a:latin typeface="Times New Roman"/>
                        <a:ea typeface="Times New Roman"/>
                      </a:endParaRPr>
                    </a:p>
                  </a:txBody>
                  <a:tcPr marL="68580" marR="68580" marT="0" marB="0">
                    <a:solidFill>
                      <a:srgbClr val="FFC000"/>
                    </a:solidFill>
                  </a:tcPr>
                </a:tc>
                <a:extLst>
                  <a:ext uri="{0D108BD9-81ED-4DB2-BD59-A6C34878D82A}">
                    <a16:rowId xmlns:a16="http://schemas.microsoft.com/office/drawing/2014/main" val="10009"/>
                  </a:ext>
                </a:extLst>
              </a:tr>
              <a:tr h="0">
                <a:tc>
                  <a:txBody>
                    <a:bodyPr/>
                    <a:lstStyle/>
                    <a:p>
                      <a:pPr algn="just">
                        <a:lnSpc>
                          <a:spcPct val="100000"/>
                        </a:lnSpc>
                        <a:spcAft>
                          <a:spcPts val="0"/>
                        </a:spcAft>
                      </a:pPr>
                      <a:r>
                        <a:rPr lang="ru-RU" sz="2400" b="0">
                          <a:solidFill>
                            <a:srgbClr val="000000"/>
                          </a:solidFill>
                          <a:effectLst/>
                          <a:latin typeface="Times New Roman"/>
                          <a:ea typeface="Times New Roman"/>
                        </a:rPr>
                        <a:t>Обществознание</a:t>
                      </a:r>
                      <a:endParaRPr lang="ru-RU" sz="2400" b="1">
                        <a:effectLst/>
                        <a:latin typeface="Times New Roman"/>
                        <a:ea typeface="Times New Roman"/>
                      </a:endParaRPr>
                    </a:p>
                  </a:txBody>
                  <a:tcPr marL="68580" marR="68580" marT="0" marB="0" anchor="ctr"/>
                </a:tc>
                <a:tc>
                  <a:txBody>
                    <a:bodyPr/>
                    <a:lstStyle/>
                    <a:p>
                      <a:pPr algn="ctr">
                        <a:lnSpc>
                          <a:spcPct val="100000"/>
                        </a:lnSpc>
                        <a:spcAft>
                          <a:spcPts val="0"/>
                        </a:spcAft>
                      </a:pPr>
                      <a:r>
                        <a:rPr lang="ru-RU" sz="2400" b="0">
                          <a:solidFill>
                            <a:srgbClr val="000000"/>
                          </a:solidFill>
                          <a:effectLst/>
                          <a:latin typeface="Times New Roman"/>
                          <a:ea typeface="Times New Roman"/>
                        </a:rPr>
                        <a:t>60,16</a:t>
                      </a:r>
                      <a:endParaRPr lang="ru-RU" sz="2400" b="1">
                        <a:effectLst/>
                        <a:latin typeface="Times New Roman"/>
                        <a:ea typeface="Times New Roman"/>
                      </a:endParaRPr>
                    </a:p>
                  </a:txBody>
                  <a:tcPr marL="68580" marR="68580" marT="0" marB="0"/>
                </a:tc>
                <a:tc>
                  <a:txBody>
                    <a:bodyPr/>
                    <a:lstStyle/>
                    <a:p>
                      <a:pPr algn="ctr">
                        <a:lnSpc>
                          <a:spcPct val="100000"/>
                        </a:lnSpc>
                        <a:spcAft>
                          <a:spcPts val="0"/>
                        </a:spcAft>
                      </a:pPr>
                      <a:r>
                        <a:rPr lang="ru-RU" sz="2400" dirty="0" smtClean="0">
                          <a:solidFill>
                            <a:schemeClr val="tx1"/>
                          </a:solidFill>
                          <a:effectLst/>
                          <a:latin typeface="Times New Roman"/>
                          <a:ea typeface="Times New Roman"/>
                        </a:rPr>
                        <a:t>61,19</a:t>
                      </a:r>
                      <a:endParaRPr lang="ru-RU" sz="2400" dirty="0">
                        <a:solidFill>
                          <a:schemeClr val="tx1"/>
                        </a:solidFill>
                        <a:effectLst/>
                        <a:latin typeface="Times New Roman"/>
                        <a:ea typeface="Times New Roman"/>
                      </a:endParaRPr>
                    </a:p>
                  </a:txBody>
                  <a:tcPr marL="68580" marR="68580" marT="0" marB="0"/>
                </a:tc>
                <a:tc>
                  <a:txBody>
                    <a:bodyPr/>
                    <a:lstStyle/>
                    <a:p>
                      <a:pPr algn="ctr">
                        <a:lnSpc>
                          <a:spcPct val="100000"/>
                        </a:lnSpc>
                        <a:spcAft>
                          <a:spcPts val="0"/>
                        </a:spcAft>
                      </a:pPr>
                      <a:r>
                        <a:rPr lang="ru-RU" sz="2400" dirty="0" smtClean="0">
                          <a:solidFill>
                            <a:schemeClr val="tx1"/>
                          </a:solidFill>
                          <a:effectLst/>
                          <a:latin typeface="Times New Roman"/>
                          <a:ea typeface="Times New Roman"/>
                        </a:rPr>
                        <a:t>+1,03</a:t>
                      </a:r>
                      <a:endParaRPr lang="ru-RU" sz="2400" dirty="0">
                        <a:solidFill>
                          <a:schemeClr val="tx1"/>
                        </a:solidFill>
                        <a:effectLst/>
                        <a:latin typeface="Times New Roman"/>
                        <a:ea typeface="Times New Roman"/>
                      </a:endParaRPr>
                    </a:p>
                  </a:txBody>
                  <a:tcPr marL="68580" marR="68580" marT="0" marB="0"/>
                </a:tc>
                <a:extLst>
                  <a:ext uri="{0D108BD9-81ED-4DB2-BD59-A6C34878D82A}">
                    <a16:rowId xmlns:a16="http://schemas.microsoft.com/office/drawing/2014/main" val="10010"/>
                  </a:ext>
                </a:extLst>
              </a:tr>
              <a:tr h="0">
                <a:tc>
                  <a:txBody>
                    <a:bodyPr/>
                    <a:lstStyle/>
                    <a:p>
                      <a:pPr algn="just">
                        <a:lnSpc>
                          <a:spcPct val="100000"/>
                        </a:lnSpc>
                        <a:spcAft>
                          <a:spcPts val="0"/>
                        </a:spcAft>
                      </a:pPr>
                      <a:r>
                        <a:rPr lang="ru-RU" sz="2400" b="0">
                          <a:solidFill>
                            <a:srgbClr val="000000"/>
                          </a:solidFill>
                          <a:effectLst/>
                          <a:latin typeface="Times New Roman"/>
                          <a:ea typeface="Times New Roman"/>
                        </a:rPr>
                        <a:t>История </a:t>
                      </a:r>
                      <a:endParaRPr lang="ru-RU" sz="2400" b="1">
                        <a:effectLst/>
                        <a:latin typeface="Times New Roman"/>
                        <a:ea typeface="Times New Roman"/>
                      </a:endParaRPr>
                    </a:p>
                  </a:txBody>
                  <a:tcPr marL="68580" marR="68580" marT="0" marB="0" anchor="ctr"/>
                </a:tc>
                <a:tc>
                  <a:txBody>
                    <a:bodyPr/>
                    <a:lstStyle/>
                    <a:p>
                      <a:pPr algn="ctr">
                        <a:lnSpc>
                          <a:spcPct val="100000"/>
                        </a:lnSpc>
                        <a:spcAft>
                          <a:spcPts val="0"/>
                        </a:spcAft>
                      </a:pPr>
                      <a:r>
                        <a:rPr lang="ru-RU" sz="2400" b="0">
                          <a:solidFill>
                            <a:srgbClr val="000000"/>
                          </a:solidFill>
                          <a:effectLst/>
                          <a:latin typeface="Times New Roman"/>
                          <a:ea typeface="Times New Roman"/>
                        </a:rPr>
                        <a:t>57,99</a:t>
                      </a:r>
                      <a:endParaRPr lang="ru-RU" sz="2400" b="1">
                        <a:effectLst/>
                        <a:latin typeface="Times New Roman"/>
                        <a:ea typeface="Times New Roman"/>
                      </a:endParaRPr>
                    </a:p>
                  </a:txBody>
                  <a:tcPr marL="68580" marR="68580" marT="0" marB="0"/>
                </a:tc>
                <a:tc>
                  <a:txBody>
                    <a:bodyPr/>
                    <a:lstStyle/>
                    <a:p>
                      <a:pPr algn="ctr">
                        <a:lnSpc>
                          <a:spcPct val="100000"/>
                        </a:lnSpc>
                        <a:spcAft>
                          <a:spcPts val="0"/>
                        </a:spcAft>
                      </a:pPr>
                      <a:r>
                        <a:rPr lang="ru-RU" sz="2400" dirty="0" smtClean="0">
                          <a:solidFill>
                            <a:schemeClr val="tx1"/>
                          </a:solidFill>
                          <a:effectLst/>
                          <a:latin typeface="Times New Roman"/>
                          <a:ea typeface="Times New Roman"/>
                        </a:rPr>
                        <a:t>57,47</a:t>
                      </a:r>
                      <a:endParaRPr lang="ru-RU" sz="2400" dirty="0">
                        <a:solidFill>
                          <a:schemeClr val="tx1"/>
                        </a:solidFill>
                        <a:effectLst/>
                        <a:latin typeface="Times New Roman"/>
                        <a:ea typeface="Times New Roman"/>
                      </a:endParaRPr>
                    </a:p>
                  </a:txBody>
                  <a:tcPr marL="68580" marR="68580" marT="0" marB="0"/>
                </a:tc>
                <a:tc>
                  <a:txBody>
                    <a:bodyPr/>
                    <a:lstStyle/>
                    <a:p>
                      <a:pPr algn="ctr">
                        <a:lnSpc>
                          <a:spcPct val="100000"/>
                        </a:lnSpc>
                        <a:spcAft>
                          <a:spcPts val="0"/>
                        </a:spcAft>
                      </a:pPr>
                      <a:r>
                        <a:rPr lang="ru-RU" sz="2400" dirty="0" smtClean="0">
                          <a:solidFill>
                            <a:schemeClr val="tx1"/>
                          </a:solidFill>
                          <a:effectLst/>
                          <a:latin typeface="Times New Roman"/>
                          <a:ea typeface="Times New Roman"/>
                        </a:rPr>
                        <a:t>-0,52</a:t>
                      </a:r>
                      <a:endParaRPr lang="ru-RU" sz="2400" dirty="0">
                        <a:solidFill>
                          <a:schemeClr val="tx1"/>
                        </a:solidFill>
                        <a:effectLst/>
                        <a:latin typeface="Times New Roman"/>
                        <a:ea typeface="Times New Roman"/>
                      </a:endParaRPr>
                    </a:p>
                  </a:txBody>
                  <a:tcPr marL="68580" marR="68580" marT="0" marB="0"/>
                </a:tc>
                <a:extLst>
                  <a:ext uri="{0D108BD9-81ED-4DB2-BD59-A6C34878D82A}">
                    <a16:rowId xmlns:a16="http://schemas.microsoft.com/office/drawing/2014/main" val="10011"/>
                  </a:ext>
                </a:extLst>
              </a:tr>
              <a:tr h="0">
                <a:tc>
                  <a:txBody>
                    <a:bodyPr/>
                    <a:lstStyle/>
                    <a:p>
                      <a:pPr algn="just">
                        <a:lnSpc>
                          <a:spcPct val="100000"/>
                        </a:lnSpc>
                        <a:spcAft>
                          <a:spcPts val="0"/>
                        </a:spcAft>
                      </a:pPr>
                      <a:r>
                        <a:rPr lang="ru-RU" sz="2400" b="0">
                          <a:solidFill>
                            <a:srgbClr val="000000"/>
                          </a:solidFill>
                          <a:effectLst/>
                          <a:latin typeface="Times New Roman"/>
                          <a:ea typeface="Times New Roman"/>
                        </a:rPr>
                        <a:t>Английский язык</a:t>
                      </a:r>
                      <a:endParaRPr lang="ru-RU" sz="2400" b="1">
                        <a:effectLst/>
                        <a:latin typeface="Times New Roman"/>
                        <a:ea typeface="Times New Roman"/>
                      </a:endParaRPr>
                    </a:p>
                  </a:txBody>
                  <a:tcPr marL="68580" marR="68580" marT="0" marB="0" anchor="ctr"/>
                </a:tc>
                <a:tc>
                  <a:txBody>
                    <a:bodyPr/>
                    <a:lstStyle/>
                    <a:p>
                      <a:pPr algn="ctr">
                        <a:lnSpc>
                          <a:spcPct val="100000"/>
                        </a:lnSpc>
                        <a:spcAft>
                          <a:spcPts val="0"/>
                        </a:spcAft>
                      </a:pPr>
                      <a:r>
                        <a:rPr lang="ru-RU" sz="2400" b="0" dirty="0">
                          <a:solidFill>
                            <a:srgbClr val="000000"/>
                          </a:solidFill>
                          <a:effectLst/>
                          <a:latin typeface="Times New Roman"/>
                          <a:ea typeface="Times New Roman"/>
                        </a:rPr>
                        <a:t>77,02</a:t>
                      </a:r>
                      <a:endParaRPr lang="ru-RU" sz="2400" b="1" dirty="0">
                        <a:effectLst/>
                        <a:latin typeface="Times New Roman"/>
                        <a:ea typeface="Times New Roman"/>
                      </a:endParaRPr>
                    </a:p>
                  </a:txBody>
                  <a:tcPr marL="68580" marR="68580" marT="0" marB="0"/>
                </a:tc>
                <a:tc>
                  <a:txBody>
                    <a:bodyPr/>
                    <a:lstStyle/>
                    <a:p>
                      <a:pPr algn="ctr">
                        <a:lnSpc>
                          <a:spcPct val="100000"/>
                        </a:lnSpc>
                        <a:spcAft>
                          <a:spcPts val="0"/>
                        </a:spcAft>
                      </a:pPr>
                      <a:r>
                        <a:rPr lang="ru-RU" sz="2400" dirty="0" smtClean="0">
                          <a:solidFill>
                            <a:schemeClr val="tx1"/>
                          </a:solidFill>
                          <a:effectLst/>
                          <a:latin typeface="Times New Roman"/>
                          <a:ea typeface="Times New Roman"/>
                        </a:rPr>
                        <a:t>78,91</a:t>
                      </a:r>
                      <a:endParaRPr lang="ru-RU" sz="2400" dirty="0">
                        <a:solidFill>
                          <a:schemeClr val="tx1"/>
                        </a:solidFill>
                        <a:effectLst/>
                        <a:latin typeface="Times New Roman"/>
                        <a:ea typeface="Times New Roman"/>
                      </a:endParaRPr>
                    </a:p>
                  </a:txBody>
                  <a:tcPr marL="68580" marR="68580" marT="0" marB="0"/>
                </a:tc>
                <a:tc>
                  <a:txBody>
                    <a:bodyPr/>
                    <a:lstStyle/>
                    <a:p>
                      <a:pPr algn="ctr">
                        <a:lnSpc>
                          <a:spcPct val="100000"/>
                        </a:lnSpc>
                        <a:spcAft>
                          <a:spcPts val="0"/>
                        </a:spcAft>
                      </a:pPr>
                      <a:r>
                        <a:rPr lang="ru-RU" sz="2400" dirty="0" smtClean="0">
                          <a:solidFill>
                            <a:schemeClr val="tx1"/>
                          </a:solidFill>
                          <a:effectLst/>
                          <a:latin typeface="Times New Roman"/>
                          <a:ea typeface="Times New Roman"/>
                        </a:rPr>
                        <a:t>+1,89</a:t>
                      </a:r>
                      <a:endParaRPr lang="ru-RU" sz="2400" dirty="0">
                        <a:solidFill>
                          <a:schemeClr val="tx1"/>
                        </a:solidFill>
                        <a:effectLst/>
                        <a:latin typeface="Times New Roman"/>
                        <a:ea typeface="Times New Roman"/>
                      </a:endParaRPr>
                    </a:p>
                  </a:txBody>
                  <a:tcPr marL="68580" marR="68580" marT="0" marB="0">
                    <a:solidFill>
                      <a:srgbClr val="92D050"/>
                    </a:solidFill>
                  </a:tcPr>
                </a:tc>
                <a:extLst>
                  <a:ext uri="{0D108BD9-81ED-4DB2-BD59-A6C34878D82A}">
                    <a16:rowId xmlns:a16="http://schemas.microsoft.com/office/drawing/2014/main" val="10012"/>
                  </a:ext>
                </a:extLst>
              </a:tr>
              <a:tr h="0">
                <a:tc>
                  <a:txBody>
                    <a:bodyPr/>
                    <a:lstStyle/>
                    <a:p>
                      <a:pPr algn="just">
                        <a:lnSpc>
                          <a:spcPct val="100000"/>
                        </a:lnSpc>
                        <a:spcAft>
                          <a:spcPts val="0"/>
                        </a:spcAft>
                      </a:pPr>
                      <a:r>
                        <a:rPr lang="ru-RU" sz="2400" b="0">
                          <a:solidFill>
                            <a:srgbClr val="000000"/>
                          </a:solidFill>
                          <a:effectLst/>
                          <a:latin typeface="Times New Roman"/>
                          <a:ea typeface="Times New Roman"/>
                        </a:rPr>
                        <a:t>Немецкий язык</a:t>
                      </a:r>
                      <a:endParaRPr lang="ru-RU" sz="2400" b="1">
                        <a:effectLst/>
                        <a:latin typeface="Times New Roman"/>
                        <a:ea typeface="Times New Roman"/>
                      </a:endParaRPr>
                    </a:p>
                  </a:txBody>
                  <a:tcPr marL="68580" marR="68580" marT="0" marB="0" anchor="ctr"/>
                </a:tc>
                <a:tc>
                  <a:txBody>
                    <a:bodyPr/>
                    <a:lstStyle/>
                    <a:p>
                      <a:pPr algn="ctr">
                        <a:lnSpc>
                          <a:spcPct val="100000"/>
                        </a:lnSpc>
                        <a:spcAft>
                          <a:spcPts val="0"/>
                        </a:spcAft>
                      </a:pPr>
                      <a:r>
                        <a:rPr lang="ru-RU" sz="2400" b="0" dirty="0">
                          <a:solidFill>
                            <a:srgbClr val="000000"/>
                          </a:solidFill>
                          <a:effectLst/>
                          <a:latin typeface="Times New Roman"/>
                          <a:ea typeface="Times New Roman"/>
                        </a:rPr>
                        <a:t>67,58</a:t>
                      </a:r>
                      <a:endParaRPr lang="ru-RU" sz="2400" b="1" dirty="0">
                        <a:effectLst/>
                        <a:latin typeface="Times New Roman"/>
                        <a:ea typeface="Times New Roman"/>
                      </a:endParaRPr>
                    </a:p>
                  </a:txBody>
                  <a:tcPr marL="68580" marR="68580" marT="0" marB="0"/>
                </a:tc>
                <a:tc>
                  <a:txBody>
                    <a:bodyPr/>
                    <a:lstStyle/>
                    <a:p>
                      <a:pPr algn="ctr">
                        <a:lnSpc>
                          <a:spcPct val="100000"/>
                        </a:lnSpc>
                        <a:spcAft>
                          <a:spcPts val="0"/>
                        </a:spcAft>
                      </a:pPr>
                      <a:r>
                        <a:rPr lang="ru-RU" sz="2400" dirty="0" smtClean="0">
                          <a:solidFill>
                            <a:schemeClr val="tx1"/>
                          </a:solidFill>
                          <a:effectLst/>
                          <a:latin typeface="Times New Roman"/>
                          <a:ea typeface="Times New Roman"/>
                        </a:rPr>
                        <a:t>76,35</a:t>
                      </a:r>
                      <a:endParaRPr lang="ru-RU" sz="2400" dirty="0">
                        <a:solidFill>
                          <a:schemeClr val="tx1"/>
                        </a:solidFill>
                        <a:effectLst/>
                        <a:latin typeface="Times New Roman"/>
                        <a:ea typeface="Times New Roman"/>
                      </a:endParaRPr>
                    </a:p>
                  </a:txBody>
                  <a:tcPr marL="68580" marR="68580" marT="0" marB="0"/>
                </a:tc>
                <a:tc>
                  <a:txBody>
                    <a:bodyPr/>
                    <a:lstStyle/>
                    <a:p>
                      <a:pPr algn="ctr">
                        <a:lnSpc>
                          <a:spcPct val="100000"/>
                        </a:lnSpc>
                        <a:spcAft>
                          <a:spcPts val="0"/>
                        </a:spcAft>
                      </a:pPr>
                      <a:r>
                        <a:rPr lang="ru-RU" sz="2400" dirty="0" smtClean="0">
                          <a:solidFill>
                            <a:schemeClr val="tx1"/>
                          </a:solidFill>
                          <a:effectLst/>
                          <a:latin typeface="Times New Roman"/>
                          <a:ea typeface="Times New Roman"/>
                        </a:rPr>
                        <a:t>+8,77</a:t>
                      </a:r>
                      <a:endParaRPr lang="ru-RU" sz="2400" dirty="0">
                        <a:solidFill>
                          <a:schemeClr val="tx1"/>
                        </a:solidFill>
                        <a:effectLst/>
                        <a:latin typeface="Times New Roman"/>
                        <a:ea typeface="Times New Roman"/>
                      </a:endParaRPr>
                    </a:p>
                  </a:txBody>
                  <a:tcPr marL="68580" marR="68580" marT="0" marB="0">
                    <a:solidFill>
                      <a:srgbClr val="92D050"/>
                    </a:solidFill>
                  </a:tcPr>
                </a:tc>
                <a:extLst>
                  <a:ext uri="{0D108BD9-81ED-4DB2-BD59-A6C34878D82A}">
                    <a16:rowId xmlns:a16="http://schemas.microsoft.com/office/drawing/2014/main" val="10013"/>
                  </a:ext>
                </a:extLst>
              </a:tr>
              <a:tr h="278244">
                <a:tc>
                  <a:txBody>
                    <a:bodyPr/>
                    <a:lstStyle/>
                    <a:p>
                      <a:pPr algn="just">
                        <a:lnSpc>
                          <a:spcPct val="100000"/>
                        </a:lnSpc>
                        <a:spcAft>
                          <a:spcPts val="0"/>
                        </a:spcAft>
                      </a:pPr>
                      <a:r>
                        <a:rPr lang="ru-RU" sz="2400" b="0" dirty="0">
                          <a:solidFill>
                            <a:srgbClr val="000000"/>
                          </a:solidFill>
                          <a:effectLst/>
                          <a:latin typeface="Times New Roman"/>
                          <a:ea typeface="Times New Roman"/>
                        </a:rPr>
                        <a:t>Французский язык </a:t>
                      </a:r>
                      <a:endParaRPr lang="ru-RU" sz="2400" b="1" dirty="0">
                        <a:effectLst/>
                        <a:latin typeface="Times New Roman"/>
                        <a:ea typeface="Times New Roman"/>
                      </a:endParaRPr>
                    </a:p>
                  </a:txBody>
                  <a:tcPr marL="68580" marR="68580" marT="0" marB="0" anchor="ctr"/>
                </a:tc>
                <a:tc>
                  <a:txBody>
                    <a:bodyPr/>
                    <a:lstStyle/>
                    <a:p>
                      <a:pPr algn="ctr">
                        <a:lnSpc>
                          <a:spcPct val="100000"/>
                        </a:lnSpc>
                        <a:spcAft>
                          <a:spcPts val="0"/>
                        </a:spcAft>
                      </a:pPr>
                      <a:r>
                        <a:rPr lang="ru-RU" sz="2400" b="0" dirty="0">
                          <a:solidFill>
                            <a:srgbClr val="000000"/>
                          </a:solidFill>
                          <a:effectLst/>
                          <a:latin typeface="Times New Roman"/>
                          <a:ea typeface="Times New Roman"/>
                        </a:rPr>
                        <a:t>82,94</a:t>
                      </a:r>
                      <a:endParaRPr lang="ru-RU" sz="2400" b="1" dirty="0">
                        <a:effectLst/>
                        <a:latin typeface="Times New Roman"/>
                        <a:ea typeface="Times New Roman"/>
                      </a:endParaRPr>
                    </a:p>
                  </a:txBody>
                  <a:tcPr marL="68580" marR="68580" marT="0" marB="0"/>
                </a:tc>
                <a:tc>
                  <a:txBody>
                    <a:bodyPr/>
                    <a:lstStyle/>
                    <a:p>
                      <a:pPr algn="ctr">
                        <a:lnSpc>
                          <a:spcPct val="100000"/>
                        </a:lnSpc>
                        <a:spcAft>
                          <a:spcPts val="0"/>
                        </a:spcAft>
                      </a:pPr>
                      <a:r>
                        <a:rPr lang="ru-RU" sz="2400" dirty="0" smtClean="0">
                          <a:solidFill>
                            <a:schemeClr val="tx1"/>
                          </a:solidFill>
                          <a:effectLst/>
                          <a:latin typeface="Times New Roman"/>
                          <a:ea typeface="Times New Roman"/>
                        </a:rPr>
                        <a:t>80,71</a:t>
                      </a:r>
                      <a:endParaRPr lang="ru-RU" sz="2400" dirty="0">
                        <a:solidFill>
                          <a:schemeClr val="tx1"/>
                        </a:solidFill>
                        <a:effectLst/>
                        <a:latin typeface="Times New Roman"/>
                        <a:ea typeface="Times New Roman"/>
                      </a:endParaRPr>
                    </a:p>
                  </a:txBody>
                  <a:tcPr marL="68580" marR="68580" marT="0" marB="0"/>
                </a:tc>
                <a:tc>
                  <a:txBody>
                    <a:bodyPr/>
                    <a:lstStyle/>
                    <a:p>
                      <a:pPr algn="ctr">
                        <a:lnSpc>
                          <a:spcPct val="100000"/>
                        </a:lnSpc>
                        <a:spcAft>
                          <a:spcPts val="0"/>
                        </a:spcAft>
                      </a:pPr>
                      <a:r>
                        <a:rPr lang="ru-RU" sz="2400" dirty="0" smtClean="0">
                          <a:solidFill>
                            <a:schemeClr val="tx1"/>
                          </a:solidFill>
                          <a:effectLst/>
                          <a:latin typeface="Times New Roman"/>
                          <a:ea typeface="Times New Roman"/>
                        </a:rPr>
                        <a:t>-2,23</a:t>
                      </a:r>
                      <a:endParaRPr lang="ru-RU" sz="2400" dirty="0">
                        <a:solidFill>
                          <a:schemeClr val="tx1"/>
                        </a:solidFill>
                        <a:effectLst/>
                        <a:latin typeface="Times New Roman"/>
                        <a:ea typeface="Times New Roman"/>
                      </a:endParaRPr>
                    </a:p>
                  </a:txBody>
                  <a:tcPr marL="68580" marR="68580" marT="0" marB="0">
                    <a:solidFill>
                      <a:srgbClr val="FFC000"/>
                    </a:solidFill>
                  </a:tcPr>
                </a:tc>
                <a:extLst>
                  <a:ext uri="{0D108BD9-81ED-4DB2-BD59-A6C34878D82A}">
                    <a16:rowId xmlns:a16="http://schemas.microsoft.com/office/drawing/2014/main" val="10014"/>
                  </a:ext>
                </a:extLst>
              </a:tr>
              <a:tr h="0">
                <a:tc>
                  <a:txBody>
                    <a:bodyPr/>
                    <a:lstStyle/>
                    <a:p>
                      <a:pPr>
                        <a:lnSpc>
                          <a:spcPct val="100000"/>
                        </a:lnSpc>
                        <a:spcAft>
                          <a:spcPts val="0"/>
                        </a:spcAft>
                      </a:pPr>
                      <a:r>
                        <a:rPr lang="ru-RU" sz="2400" b="0" dirty="0">
                          <a:solidFill>
                            <a:srgbClr val="000000"/>
                          </a:solidFill>
                          <a:effectLst/>
                          <a:latin typeface="Times New Roman"/>
                          <a:ea typeface="Times New Roman"/>
                        </a:rPr>
                        <a:t>Испанский язык </a:t>
                      </a:r>
                      <a:endParaRPr lang="ru-RU" sz="2400" b="1" dirty="0">
                        <a:effectLst/>
                        <a:latin typeface="Times New Roman"/>
                        <a:ea typeface="Times New Roman"/>
                      </a:endParaRPr>
                    </a:p>
                  </a:txBody>
                  <a:tcPr marL="68580" marR="68580" marT="0" marB="0" anchor="ctr"/>
                </a:tc>
                <a:tc>
                  <a:txBody>
                    <a:bodyPr/>
                    <a:lstStyle/>
                    <a:p>
                      <a:pPr algn="ctr">
                        <a:lnSpc>
                          <a:spcPct val="100000"/>
                        </a:lnSpc>
                        <a:spcAft>
                          <a:spcPts val="0"/>
                        </a:spcAft>
                      </a:pPr>
                      <a:r>
                        <a:rPr lang="ru-RU" sz="2400" b="0" dirty="0">
                          <a:solidFill>
                            <a:srgbClr val="000000"/>
                          </a:solidFill>
                          <a:effectLst/>
                          <a:latin typeface="Times New Roman"/>
                          <a:ea typeface="Times New Roman"/>
                        </a:rPr>
                        <a:t>81,00</a:t>
                      </a:r>
                      <a:endParaRPr lang="ru-RU" sz="2400" b="1" dirty="0">
                        <a:effectLst/>
                        <a:latin typeface="Times New Roman"/>
                        <a:ea typeface="Times New Roman"/>
                      </a:endParaRPr>
                    </a:p>
                  </a:txBody>
                  <a:tcPr marL="68580" marR="68580" marT="0" marB="0"/>
                </a:tc>
                <a:tc>
                  <a:txBody>
                    <a:bodyPr/>
                    <a:lstStyle/>
                    <a:p>
                      <a:pPr algn="ctr">
                        <a:lnSpc>
                          <a:spcPct val="100000"/>
                        </a:lnSpc>
                        <a:spcAft>
                          <a:spcPts val="0"/>
                        </a:spcAft>
                      </a:pPr>
                      <a:r>
                        <a:rPr lang="ru-RU" sz="2400" b="0" dirty="0" smtClean="0">
                          <a:solidFill>
                            <a:schemeClr val="tx1"/>
                          </a:solidFill>
                          <a:effectLst/>
                          <a:latin typeface="Times New Roman"/>
                          <a:ea typeface="Times New Roman"/>
                        </a:rPr>
                        <a:t>83,0</a:t>
                      </a:r>
                      <a:endParaRPr lang="ru-RU" sz="2400" b="0" dirty="0">
                        <a:solidFill>
                          <a:schemeClr val="tx1"/>
                        </a:solidFill>
                        <a:effectLst/>
                        <a:latin typeface="Times New Roman"/>
                        <a:ea typeface="Times New Roman"/>
                      </a:endParaRPr>
                    </a:p>
                  </a:txBody>
                  <a:tcPr marL="68580" marR="68580" marT="0" marB="0"/>
                </a:tc>
                <a:tc>
                  <a:txBody>
                    <a:bodyPr/>
                    <a:lstStyle/>
                    <a:p>
                      <a:pPr algn="ctr">
                        <a:lnSpc>
                          <a:spcPct val="100000"/>
                        </a:lnSpc>
                        <a:spcAft>
                          <a:spcPts val="0"/>
                        </a:spcAft>
                      </a:pPr>
                      <a:r>
                        <a:rPr lang="ru-RU" sz="2400" dirty="0" smtClean="0">
                          <a:solidFill>
                            <a:schemeClr val="tx1"/>
                          </a:solidFill>
                          <a:effectLst/>
                          <a:latin typeface="Times New Roman"/>
                          <a:ea typeface="Times New Roman"/>
                        </a:rPr>
                        <a:t>+2,0</a:t>
                      </a:r>
                      <a:endParaRPr lang="ru-RU" sz="2400" dirty="0">
                        <a:solidFill>
                          <a:schemeClr val="tx1"/>
                        </a:solidFill>
                        <a:effectLst/>
                        <a:latin typeface="Times New Roman"/>
                        <a:ea typeface="Times New Roman"/>
                      </a:endParaRPr>
                    </a:p>
                  </a:txBody>
                  <a:tcPr marL="68580" marR="68580" marT="0" marB="0"/>
                </a:tc>
                <a:extLst>
                  <a:ext uri="{0D108BD9-81ED-4DB2-BD59-A6C34878D82A}">
                    <a16:rowId xmlns:a16="http://schemas.microsoft.com/office/drawing/2014/main" val="10015"/>
                  </a:ext>
                </a:extLst>
              </a:tr>
            </a:tbl>
          </a:graphicData>
        </a:graphic>
      </p:graphicFrame>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880533" cy="702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4067518"/>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2375" y="127000"/>
            <a:ext cx="8638162" cy="728133"/>
          </a:xfrm>
        </p:spPr>
        <p:txBody>
          <a:bodyPr anchor="t">
            <a:noAutofit/>
          </a:bodyPr>
          <a:lstStyle/>
          <a:p>
            <a:pPr algn="r">
              <a:lnSpc>
                <a:spcPct val="100000"/>
              </a:lnSpc>
            </a:pPr>
            <a:r>
              <a:rPr lang="ru-RU" sz="2000" b="1" dirty="0" smtClean="0"/>
              <a:t>Средний балл по предметам </a:t>
            </a:r>
            <a:br>
              <a:rPr lang="ru-RU" sz="2000" b="1" dirty="0" smtClean="0"/>
            </a:br>
            <a:r>
              <a:rPr lang="ru-RU" sz="2000" b="1" dirty="0" smtClean="0"/>
              <a:t>в сравнении с городскими и республиканскими показателями</a:t>
            </a:r>
            <a:endParaRPr lang="ru-RU" sz="2000"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880533" cy="702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Таблица 2"/>
          <p:cNvGraphicFramePr>
            <a:graphicFrameLocks noGrp="1"/>
          </p:cNvGraphicFramePr>
          <p:nvPr>
            <p:extLst>
              <p:ext uri="{D42A27DB-BD31-4B8C-83A1-F6EECF244321}">
                <p14:modId xmlns:p14="http://schemas.microsoft.com/office/powerpoint/2010/main" val="2787410020"/>
              </p:ext>
            </p:extLst>
          </p:nvPr>
        </p:nvGraphicFramePr>
        <p:xfrm>
          <a:off x="135466" y="812800"/>
          <a:ext cx="8678334" cy="5684520"/>
        </p:xfrm>
        <a:graphic>
          <a:graphicData uri="http://schemas.openxmlformats.org/drawingml/2006/table">
            <a:tbl>
              <a:tblPr firstRow="1" firstCol="1" lastRow="1" lastCol="1" bandRow="1" bandCol="1">
                <a:tableStyleId>{69012ECD-51FC-41F1-AA8D-1B2483CD663E}</a:tableStyleId>
              </a:tblPr>
              <a:tblGrid>
                <a:gridCol w="3318934">
                  <a:extLst>
                    <a:ext uri="{9D8B030D-6E8A-4147-A177-3AD203B41FA5}">
                      <a16:colId xmlns:a16="http://schemas.microsoft.com/office/drawing/2014/main" val="20000"/>
                    </a:ext>
                  </a:extLst>
                </a:gridCol>
                <a:gridCol w="2015067">
                  <a:extLst>
                    <a:ext uri="{9D8B030D-6E8A-4147-A177-3AD203B41FA5}">
                      <a16:colId xmlns:a16="http://schemas.microsoft.com/office/drawing/2014/main" val="20001"/>
                    </a:ext>
                  </a:extLst>
                </a:gridCol>
                <a:gridCol w="1634065">
                  <a:extLst>
                    <a:ext uri="{9D8B030D-6E8A-4147-A177-3AD203B41FA5}">
                      <a16:colId xmlns:a16="http://schemas.microsoft.com/office/drawing/2014/main" val="20002"/>
                    </a:ext>
                  </a:extLst>
                </a:gridCol>
                <a:gridCol w="1710268">
                  <a:extLst>
                    <a:ext uri="{9D8B030D-6E8A-4147-A177-3AD203B41FA5}">
                      <a16:colId xmlns:a16="http://schemas.microsoft.com/office/drawing/2014/main" val="20003"/>
                    </a:ext>
                  </a:extLst>
                </a:gridCol>
              </a:tblGrid>
              <a:tr h="118533">
                <a:tc>
                  <a:txBody>
                    <a:bodyPr/>
                    <a:lstStyle/>
                    <a:p>
                      <a:pPr algn="ctr">
                        <a:lnSpc>
                          <a:spcPct val="140000"/>
                        </a:lnSpc>
                        <a:spcAft>
                          <a:spcPts val="0"/>
                        </a:spcAft>
                      </a:pPr>
                      <a:r>
                        <a:rPr lang="ru-RU" sz="1800" dirty="0">
                          <a:effectLst/>
                        </a:rPr>
                        <a:t>Предмет</a:t>
                      </a:r>
                      <a:endParaRPr lang="ru-RU" sz="2000" dirty="0">
                        <a:solidFill>
                          <a:schemeClr val="tx1"/>
                        </a:solidFill>
                        <a:effectLst/>
                        <a:latin typeface="Times New Roman"/>
                        <a:ea typeface="Times New Roman"/>
                      </a:endParaRPr>
                    </a:p>
                  </a:txBody>
                  <a:tcPr marL="68580" marR="68580" marT="0" marB="0" anchor="ctr"/>
                </a:tc>
                <a:tc>
                  <a:txBody>
                    <a:bodyPr/>
                    <a:lstStyle/>
                    <a:p>
                      <a:pPr marL="0" marR="0" indent="0" algn="ctr" defTabSz="914400" rtl="0" eaLnBrk="1" fontAlgn="auto" latinLnBrk="0" hangingPunct="1">
                        <a:lnSpc>
                          <a:spcPct val="140000"/>
                        </a:lnSpc>
                        <a:spcBef>
                          <a:spcPts val="0"/>
                        </a:spcBef>
                        <a:spcAft>
                          <a:spcPts val="0"/>
                        </a:spcAft>
                        <a:buClrTx/>
                        <a:buSzTx/>
                        <a:buFontTx/>
                        <a:buNone/>
                        <a:tabLst/>
                        <a:defRPr/>
                      </a:pPr>
                      <a:r>
                        <a:rPr lang="ru-RU" sz="1800" dirty="0" smtClean="0">
                          <a:effectLst/>
                        </a:rPr>
                        <a:t>Казань</a:t>
                      </a:r>
                      <a:r>
                        <a:rPr lang="ru-RU" sz="2000" baseline="0" dirty="0" smtClean="0">
                          <a:effectLst/>
                        </a:rPr>
                        <a:t> </a:t>
                      </a:r>
                      <a:r>
                        <a:rPr lang="ru-RU" sz="1800" dirty="0" smtClean="0">
                          <a:effectLst/>
                        </a:rPr>
                        <a:t>2018</a:t>
                      </a:r>
                      <a:endParaRPr lang="ru-RU" sz="2000" dirty="0" smtClean="0">
                        <a:solidFill>
                          <a:schemeClr val="tx1"/>
                        </a:solidFill>
                        <a:effectLst/>
                        <a:latin typeface="Times New Roman"/>
                        <a:ea typeface="Times New Roman"/>
                      </a:endParaRPr>
                    </a:p>
                  </a:txBody>
                  <a:tcPr marL="68580" marR="68580" marT="0" marB="0" anchor="ctr"/>
                </a:tc>
                <a:tc>
                  <a:txBody>
                    <a:bodyPr/>
                    <a:lstStyle/>
                    <a:p>
                      <a:pPr algn="ctr"/>
                      <a:r>
                        <a:rPr lang="ru-RU" dirty="0" smtClean="0"/>
                        <a:t>РТ 2018</a:t>
                      </a:r>
                      <a:endParaRPr lang="ru-RU" dirty="0"/>
                    </a:p>
                  </a:txBody>
                  <a:tcPr marL="68580" marR="68580" marT="0" marB="0" anchor="ctr"/>
                </a:tc>
                <a:tc>
                  <a:txBody>
                    <a:bodyPr/>
                    <a:lstStyle/>
                    <a:p>
                      <a:pPr algn="ctr">
                        <a:lnSpc>
                          <a:spcPct val="140000"/>
                        </a:lnSpc>
                        <a:spcAft>
                          <a:spcPts val="0"/>
                        </a:spcAft>
                      </a:pPr>
                      <a:r>
                        <a:rPr lang="ru-RU" sz="2000" dirty="0" smtClean="0">
                          <a:solidFill>
                            <a:schemeClr val="bg1"/>
                          </a:solidFill>
                          <a:effectLst/>
                          <a:latin typeface="Times New Roman"/>
                          <a:ea typeface="Times New Roman"/>
                        </a:rPr>
                        <a:t>Разница</a:t>
                      </a:r>
                      <a:endParaRPr lang="ru-RU" sz="2000" dirty="0">
                        <a:solidFill>
                          <a:schemeClr val="bg1"/>
                        </a:solidFill>
                        <a:effectLst/>
                        <a:latin typeface="Times New Roman"/>
                        <a:ea typeface="Times New Roman"/>
                      </a:endParaRPr>
                    </a:p>
                  </a:txBody>
                  <a:tcPr marL="68580" marR="68580" marT="0" marB="0" anchor="ctr"/>
                </a:tc>
                <a:extLst>
                  <a:ext uri="{0D108BD9-81ED-4DB2-BD59-A6C34878D82A}">
                    <a16:rowId xmlns:a16="http://schemas.microsoft.com/office/drawing/2014/main" val="10000"/>
                  </a:ext>
                </a:extLst>
              </a:tr>
              <a:tr h="135665">
                <a:tc>
                  <a:txBody>
                    <a:bodyPr/>
                    <a:lstStyle/>
                    <a:p>
                      <a:pPr algn="just">
                        <a:lnSpc>
                          <a:spcPct val="100000"/>
                        </a:lnSpc>
                        <a:spcAft>
                          <a:spcPts val="0"/>
                        </a:spcAft>
                      </a:pPr>
                      <a:r>
                        <a:rPr lang="ru-RU" sz="2300" b="0" dirty="0">
                          <a:solidFill>
                            <a:srgbClr val="000000"/>
                          </a:solidFill>
                          <a:effectLst/>
                          <a:latin typeface="Palatino Linotype" panose="02040502050505030304" pitchFamily="18" charset="0"/>
                          <a:ea typeface="Times New Roman"/>
                        </a:rPr>
                        <a:t>Русский язык</a:t>
                      </a:r>
                      <a:endParaRPr lang="ru-RU" sz="2300" b="1" dirty="0">
                        <a:effectLst/>
                        <a:latin typeface="Palatino Linotype" panose="02040502050505030304" pitchFamily="18" charset="0"/>
                        <a:ea typeface="Times New Roman"/>
                      </a:endParaRPr>
                    </a:p>
                  </a:txBody>
                  <a:tcPr marL="68580" marR="68580" marT="0" marB="0" anchor="ctr"/>
                </a:tc>
                <a:tc>
                  <a:txBody>
                    <a:bodyPr/>
                    <a:lstStyle/>
                    <a:p>
                      <a:pPr algn="ctr">
                        <a:lnSpc>
                          <a:spcPct val="100000"/>
                        </a:lnSpc>
                        <a:spcAft>
                          <a:spcPts val="0"/>
                        </a:spcAft>
                      </a:pPr>
                      <a:r>
                        <a:rPr lang="ru-RU" sz="2300" dirty="0" smtClean="0">
                          <a:solidFill>
                            <a:schemeClr val="tx1"/>
                          </a:solidFill>
                          <a:effectLst/>
                          <a:latin typeface="Palatino Linotype" panose="02040502050505030304" pitchFamily="18" charset="0"/>
                          <a:ea typeface="Times New Roman"/>
                        </a:rPr>
                        <a:t>74,54</a:t>
                      </a:r>
                      <a:endParaRPr lang="ru-RU" sz="2300" dirty="0">
                        <a:solidFill>
                          <a:schemeClr val="tx1"/>
                        </a:solidFill>
                        <a:effectLst/>
                        <a:latin typeface="Palatino Linotype" panose="02040502050505030304" pitchFamily="18" charset="0"/>
                        <a:ea typeface="Times New Roman"/>
                      </a:endParaRPr>
                    </a:p>
                  </a:txBody>
                  <a:tcPr marL="68580" marR="68580" marT="0" marB="0"/>
                </a:tc>
                <a:tc>
                  <a:txBody>
                    <a:bodyPr/>
                    <a:lstStyle/>
                    <a:p>
                      <a:pPr algn="ctr"/>
                      <a:r>
                        <a:rPr lang="ru-RU" sz="2300" dirty="0" smtClean="0">
                          <a:latin typeface="Palatino Linotype" panose="02040502050505030304" pitchFamily="18" charset="0"/>
                        </a:rPr>
                        <a:t>74,53</a:t>
                      </a:r>
                      <a:endParaRPr lang="ru-RU" sz="2300" dirty="0">
                        <a:latin typeface="Palatino Linotype" panose="02040502050505030304" pitchFamily="18" charset="0"/>
                      </a:endParaRPr>
                    </a:p>
                  </a:txBody>
                  <a:tcPr marL="68580" marR="68580" marT="0" marB="0" anchor="ctr"/>
                </a:tc>
                <a:tc>
                  <a:txBody>
                    <a:bodyPr/>
                    <a:lstStyle/>
                    <a:p>
                      <a:pPr algn="ctr">
                        <a:lnSpc>
                          <a:spcPct val="100000"/>
                        </a:lnSpc>
                        <a:spcAft>
                          <a:spcPts val="0"/>
                        </a:spcAft>
                      </a:pPr>
                      <a:r>
                        <a:rPr lang="ru-RU" sz="2300" dirty="0" smtClean="0">
                          <a:solidFill>
                            <a:schemeClr val="tx1"/>
                          </a:solidFill>
                          <a:effectLst/>
                          <a:latin typeface="Palatino Linotype" panose="02040502050505030304" pitchFamily="18" charset="0"/>
                          <a:ea typeface="Times New Roman"/>
                        </a:rPr>
                        <a:t>+0,01</a:t>
                      </a:r>
                      <a:endParaRPr lang="ru-RU" sz="2300" dirty="0">
                        <a:solidFill>
                          <a:schemeClr val="tx1"/>
                        </a:solidFill>
                        <a:effectLst/>
                        <a:latin typeface="Palatino Linotype" panose="02040502050505030304" pitchFamily="18" charset="0"/>
                        <a:ea typeface="Times New Roman"/>
                      </a:endParaRPr>
                    </a:p>
                  </a:txBody>
                  <a:tcPr marL="68580" marR="68580" marT="0" marB="0" anchor="ctr">
                    <a:noFill/>
                  </a:tcPr>
                </a:tc>
                <a:extLst>
                  <a:ext uri="{0D108BD9-81ED-4DB2-BD59-A6C34878D82A}">
                    <a16:rowId xmlns:a16="http://schemas.microsoft.com/office/drawing/2014/main" val="10001"/>
                  </a:ext>
                </a:extLst>
              </a:tr>
              <a:tr h="0">
                <a:tc>
                  <a:txBody>
                    <a:bodyPr/>
                    <a:lstStyle/>
                    <a:p>
                      <a:pPr algn="just">
                        <a:lnSpc>
                          <a:spcPct val="100000"/>
                        </a:lnSpc>
                        <a:spcAft>
                          <a:spcPts val="0"/>
                        </a:spcAft>
                      </a:pPr>
                      <a:r>
                        <a:rPr lang="ru-RU" sz="2300" b="0" i="1">
                          <a:solidFill>
                            <a:srgbClr val="000000"/>
                          </a:solidFill>
                          <a:effectLst/>
                          <a:latin typeface="Palatino Linotype" panose="02040502050505030304" pitchFamily="18" charset="0"/>
                          <a:ea typeface="Times New Roman"/>
                        </a:rPr>
                        <a:t>Математика П</a:t>
                      </a:r>
                      <a:endParaRPr lang="ru-RU" sz="2300" b="1">
                        <a:effectLst/>
                        <a:latin typeface="Palatino Linotype" panose="02040502050505030304" pitchFamily="18" charset="0"/>
                        <a:ea typeface="Times New Roman"/>
                      </a:endParaRPr>
                    </a:p>
                  </a:txBody>
                  <a:tcPr marL="68580" marR="68580" marT="0" marB="0" anchor="ctr"/>
                </a:tc>
                <a:tc>
                  <a:txBody>
                    <a:bodyPr/>
                    <a:lstStyle/>
                    <a:p>
                      <a:pPr algn="ctr">
                        <a:lnSpc>
                          <a:spcPct val="100000"/>
                        </a:lnSpc>
                        <a:spcAft>
                          <a:spcPts val="0"/>
                        </a:spcAft>
                      </a:pPr>
                      <a:r>
                        <a:rPr lang="ru-RU" sz="2300" dirty="0" smtClean="0">
                          <a:solidFill>
                            <a:schemeClr val="tx1"/>
                          </a:solidFill>
                          <a:effectLst/>
                          <a:latin typeface="Palatino Linotype" panose="02040502050505030304" pitchFamily="18" charset="0"/>
                          <a:ea typeface="Times New Roman"/>
                        </a:rPr>
                        <a:t>57,50</a:t>
                      </a:r>
                      <a:endParaRPr lang="ru-RU" sz="2300" dirty="0">
                        <a:solidFill>
                          <a:schemeClr val="tx1"/>
                        </a:solidFill>
                        <a:effectLst/>
                        <a:latin typeface="Palatino Linotype" panose="02040502050505030304" pitchFamily="18" charset="0"/>
                        <a:ea typeface="Times New Roman"/>
                      </a:endParaRPr>
                    </a:p>
                  </a:txBody>
                  <a:tcPr marL="68580" marR="68580" marT="0" marB="0"/>
                </a:tc>
                <a:tc>
                  <a:txBody>
                    <a:bodyPr/>
                    <a:lstStyle/>
                    <a:p>
                      <a:pPr algn="ctr"/>
                      <a:r>
                        <a:rPr lang="ru-RU" sz="2300" dirty="0" smtClean="0">
                          <a:latin typeface="Palatino Linotype" panose="02040502050505030304" pitchFamily="18" charset="0"/>
                        </a:rPr>
                        <a:t>57,59</a:t>
                      </a:r>
                      <a:endParaRPr lang="ru-RU" sz="2300" dirty="0">
                        <a:latin typeface="Palatino Linotype" panose="02040502050505030304" pitchFamily="18" charset="0"/>
                      </a:endParaRPr>
                    </a:p>
                  </a:txBody>
                  <a:tcPr marL="68580" marR="68580" marT="0" marB="0" anchor="ctr"/>
                </a:tc>
                <a:tc>
                  <a:txBody>
                    <a:bodyPr/>
                    <a:lstStyle/>
                    <a:p>
                      <a:pPr algn="ctr">
                        <a:lnSpc>
                          <a:spcPct val="100000"/>
                        </a:lnSpc>
                        <a:spcAft>
                          <a:spcPts val="0"/>
                        </a:spcAft>
                      </a:pPr>
                      <a:r>
                        <a:rPr lang="ru-RU" sz="2300" dirty="0" smtClean="0">
                          <a:solidFill>
                            <a:schemeClr val="tx1"/>
                          </a:solidFill>
                          <a:effectLst/>
                          <a:latin typeface="Palatino Linotype" panose="02040502050505030304" pitchFamily="18" charset="0"/>
                          <a:ea typeface="Times New Roman"/>
                        </a:rPr>
                        <a:t>-0,09</a:t>
                      </a:r>
                      <a:endParaRPr lang="ru-RU" sz="2300" dirty="0">
                        <a:solidFill>
                          <a:schemeClr val="tx1"/>
                        </a:solidFill>
                        <a:effectLst/>
                        <a:latin typeface="Palatino Linotype" panose="02040502050505030304" pitchFamily="18" charset="0"/>
                        <a:ea typeface="Times New Roman"/>
                      </a:endParaRPr>
                    </a:p>
                  </a:txBody>
                  <a:tcPr marL="68580" marR="68580" marT="0" marB="0" anchor="ctr">
                    <a:solidFill>
                      <a:srgbClr val="FFC000"/>
                    </a:solidFill>
                  </a:tcPr>
                </a:tc>
                <a:extLst>
                  <a:ext uri="{0D108BD9-81ED-4DB2-BD59-A6C34878D82A}">
                    <a16:rowId xmlns:a16="http://schemas.microsoft.com/office/drawing/2014/main" val="10002"/>
                  </a:ext>
                </a:extLst>
              </a:tr>
              <a:tr h="0">
                <a:tc>
                  <a:txBody>
                    <a:bodyPr/>
                    <a:lstStyle/>
                    <a:p>
                      <a:pPr algn="just">
                        <a:lnSpc>
                          <a:spcPct val="100000"/>
                        </a:lnSpc>
                        <a:spcAft>
                          <a:spcPts val="0"/>
                        </a:spcAft>
                      </a:pPr>
                      <a:r>
                        <a:rPr lang="ru-RU" sz="2300" b="0" i="1">
                          <a:solidFill>
                            <a:srgbClr val="000000"/>
                          </a:solidFill>
                          <a:effectLst/>
                          <a:latin typeface="Palatino Linotype" panose="02040502050505030304" pitchFamily="18" charset="0"/>
                          <a:ea typeface="Times New Roman"/>
                        </a:rPr>
                        <a:t>Математика Б</a:t>
                      </a:r>
                      <a:endParaRPr lang="ru-RU" sz="2300" b="1">
                        <a:effectLst/>
                        <a:latin typeface="Palatino Linotype" panose="02040502050505030304" pitchFamily="18" charset="0"/>
                        <a:ea typeface="Times New Roman"/>
                      </a:endParaRPr>
                    </a:p>
                  </a:txBody>
                  <a:tcPr marL="68580" marR="68580" marT="0" marB="0" anchor="ctr"/>
                </a:tc>
                <a:tc>
                  <a:txBody>
                    <a:bodyPr/>
                    <a:lstStyle/>
                    <a:p>
                      <a:pPr algn="ctr">
                        <a:lnSpc>
                          <a:spcPct val="100000"/>
                        </a:lnSpc>
                        <a:spcAft>
                          <a:spcPts val="0"/>
                        </a:spcAft>
                      </a:pPr>
                      <a:r>
                        <a:rPr lang="ru-RU" sz="2300" dirty="0" smtClean="0">
                          <a:solidFill>
                            <a:schemeClr val="tx1"/>
                          </a:solidFill>
                          <a:effectLst/>
                          <a:latin typeface="Palatino Linotype" panose="02040502050505030304" pitchFamily="18" charset="0"/>
                          <a:ea typeface="Times New Roman"/>
                        </a:rPr>
                        <a:t>4,15</a:t>
                      </a:r>
                      <a:endParaRPr lang="ru-RU" sz="2300" dirty="0">
                        <a:solidFill>
                          <a:schemeClr val="tx1"/>
                        </a:solidFill>
                        <a:effectLst/>
                        <a:latin typeface="Palatino Linotype" panose="02040502050505030304" pitchFamily="18" charset="0"/>
                        <a:ea typeface="Times New Roman"/>
                      </a:endParaRPr>
                    </a:p>
                  </a:txBody>
                  <a:tcPr marL="68580" marR="68580" marT="0" marB="0"/>
                </a:tc>
                <a:tc>
                  <a:txBody>
                    <a:bodyPr/>
                    <a:lstStyle/>
                    <a:p>
                      <a:pPr algn="ctr"/>
                      <a:r>
                        <a:rPr lang="ru-RU" sz="2300" dirty="0" smtClean="0">
                          <a:latin typeface="Palatino Linotype" panose="02040502050505030304" pitchFamily="18" charset="0"/>
                        </a:rPr>
                        <a:t>4,4</a:t>
                      </a:r>
                      <a:endParaRPr lang="ru-RU" sz="2300" dirty="0">
                        <a:latin typeface="Palatino Linotype" panose="02040502050505030304" pitchFamily="18" charset="0"/>
                      </a:endParaRPr>
                    </a:p>
                  </a:txBody>
                  <a:tcPr marL="68580" marR="68580" marT="0" marB="0" anchor="ctr"/>
                </a:tc>
                <a:tc>
                  <a:txBody>
                    <a:bodyPr/>
                    <a:lstStyle/>
                    <a:p>
                      <a:pPr algn="ctr">
                        <a:lnSpc>
                          <a:spcPct val="100000"/>
                        </a:lnSpc>
                        <a:spcAft>
                          <a:spcPts val="0"/>
                        </a:spcAft>
                      </a:pPr>
                      <a:r>
                        <a:rPr lang="ru-RU" sz="2300" dirty="0" smtClean="0">
                          <a:solidFill>
                            <a:schemeClr val="tx1"/>
                          </a:solidFill>
                          <a:effectLst/>
                          <a:latin typeface="Palatino Linotype" panose="02040502050505030304" pitchFamily="18" charset="0"/>
                          <a:ea typeface="Times New Roman"/>
                        </a:rPr>
                        <a:t>-0,25</a:t>
                      </a:r>
                      <a:endParaRPr lang="ru-RU" sz="2300" dirty="0">
                        <a:solidFill>
                          <a:schemeClr val="tx1"/>
                        </a:solidFill>
                        <a:effectLst/>
                        <a:latin typeface="Palatino Linotype" panose="02040502050505030304" pitchFamily="18" charset="0"/>
                        <a:ea typeface="Times New Roman"/>
                      </a:endParaRPr>
                    </a:p>
                  </a:txBody>
                  <a:tcPr marL="68580" marR="68580" marT="0" marB="0" anchor="ctr">
                    <a:solidFill>
                      <a:srgbClr val="FFC000"/>
                    </a:solidFill>
                  </a:tcPr>
                </a:tc>
                <a:extLst>
                  <a:ext uri="{0D108BD9-81ED-4DB2-BD59-A6C34878D82A}">
                    <a16:rowId xmlns:a16="http://schemas.microsoft.com/office/drawing/2014/main" val="10003"/>
                  </a:ext>
                </a:extLst>
              </a:tr>
              <a:tr h="0">
                <a:tc>
                  <a:txBody>
                    <a:bodyPr/>
                    <a:lstStyle/>
                    <a:p>
                      <a:pPr algn="just">
                        <a:lnSpc>
                          <a:spcPct val="100000"/>
                        </a:lnSpc>
                        <a:spcAft>
                          <a:spcPts val="0"/>
                        </a:spcAft>
                      </a:pPr>
                      <a:r>
                        <a:rPr lang="ru-RU" sz="2300" b="0">
                          <a:solidFill>
                            <a:srgbClr val="000000"/>
                          </a:solidFill>
                          <a:effectLst/>
                          <a:latin typeface="Palatino Linotype" panose="02040502050505030304" pitchFamily="18" charset="0"/>
                          <a:ea typeface="Times New Roman"/>
                        </a:rPr>
                        <a:t>Информатика и ИКТ</a:t>
                      </a:r>
                      <a:endParaRPr lang="ru-RU" sz="2300" b="1">
                        <a:effectLst/>
                        <a:latin typeface="Palatino Linotype" panose="02040502050505030304" pitchFamily="18" charset="0"/>
                        <a:ea typeface="Times New Roman"/>
                      </a:endParaRPr>
                    </a:p>
                  </a:txBody>
                  <a:tcPr marL="68580" marR="68580" marT="0" marB="0" anchor="ctr"/>
                </a:tc>
                <a:tc>
                  <a:txBody>
                    <a:bodyPr/>
                    <a:lstStyle/>
                    <a:p>
                      <a:pPr algn="ctr">
                        <a:lnSpc>
                          <a:spcPct val="100000"/>
                        </a:lnSpc>
                        <a:spcAft>
                          <a:spcPts val="0"/>
                        </a:spcAft>
                      </a:pPr>
                      <a:r>
                        <a:rPr lang="ru-RU" sz="2300" dirty="0" smtClean="0">
                          <a:solidFill>
                            <a:schemeClr val="tx1"/>
                          </a:solidFill>
                          <a:effectLst/>
                          <a:latin typeface="Palatino Linotype" panose="02040502050505030304" pitchFamily="18" charset="0"/>
                          <a:ea typeface="Times New Roman"/>
                        </a:rPr>
                        <a:t>67,23</a:t>
                      </a:r>
                      <a:endParaRPr lang="ru-RU" sz="2300" dirty="0">
                        <a:solidFill>
                          <a:schemeClr val="tx1"/>
                        </a:solidFill>
                        <a:effectLst/>
                        <a:latin typeface="Palatino Linotype" panose="02040502050505030304" pitchFamily="18" charset="0"/>
                        <a:ea typeface="Times New Roman"/>
                      </a:endParaRPr>
                    </a:p>
                  </a:txBody>
                  <a:tcPr marL="68580" marR="68580" marT="0" marB="0"/>
                </a:tc>
                <a:tc>
                  <a:txBody>
                    <a:bodyPr/>
                    <a:lstStyle/>
                    <a:p>
                      <a:pPr algn="ctr"/>
                      <a:r>
                        <a:rPr lang="ru-RU" sz="2300" dirty="0" smtClean="0">
                          <a:latin typeface="Palatino Linotype" panose="02040502050505030304" pitchFamily="18" charset="0"/>
                        </a:rPr>
                        <a:t>66,90</a:t>
                      </a:r>
                      <a:endParaRPr lang="ru-RU" sz="2300" dirty="0">
                        <a:latin typeface="Palatino Linotype" panose="02040502050505030304" pitchFamily="18" charset="0"/>
                      </a:endParaRPr>
                    </a:p>
                  </a:txBody>
                  <a:tcPr marL="68580" marR="68580" marT="0" marB="0" anchor="ctr"/>
                </a:tc>
                <a:tc>
                  <a:txBody>
                    <a:bodyPr/>
                    <a:lstStyle/>
                    <a:p>
                      <a:pPr algn="ctr">
                        <a:lnSpc>
                          <a:spcPct val="100000"/>
                        </a:lnSpc>
                        <a:spcAft>
                          <a:spcPts val="0"/>
                        </a:spcAft>
                      </a:pPr>
                      <a:r>
                        <a:rPr lang="ru-RU" sz="2300" dirty="0" smtClean="0">
                          <a:solidFill>
                            <a:schemeClr val="tx1"/>
                          </a:solidFill>
                          <a:effectLst/>
                          <a:latin typeface="Palatino Linotype" panose="02040502050505030304" pitchFamily="18" charset="0"/>
                          <a:ea typeface="Times New Roman"/>
                        </a:rPr>
                        <a:t>+0,33</a:t>
                      </a:r>
                      <a:endParaRPr lang="ru-RU" sz="2300" dirty="0">
                        <a:solidFill>
                          <a:schemeClr val="tx1"/>
                        </a:solidFill>
                        <a:effectLst/>
                        <a:latin typeface="Palatino Linotype" panose="02040502050505030304" pitchFamily="18" charset="0"/>
                        <a:ea typeface="Times New Roman"/>
                      </a:endParaRPr>
                    </a:p>
                  </a:txBody>
                  <a:tcPr marL="68580" marR="68580" marT="0" marB="0" anchor="ctr">
                    <a:noFill/>
                  </a:tcPr>
                </a:tc>
                <a:extLst>
                  <a:ext uri="{0D108BD9-81ED-4DB2-BD59-A6C34878D82A}">
                    <a16:rowId xmlns:a16="http://schemas.microsoft.com/office/drawing/2014/main" val="10004"/>
                  </a:ext>
                </a:extLst>
              </a:tr>
              <a:tr h="0">
                <a:tc>
                  <a:txBody>
                    <a:bodyPr/>
                    <a:lstStyle/>
                    <a:p>
                      <a:pPr algn="just">
                        <a:lnSpc>
                          <a:spcPct val="100000"/>
                        </a:lnSpc>
                        <a:spcAft>
                          <a:spcPts val="0"/>
                        </a:spcAft>
                      </a:pPr>
                      <a:r>
                        <a:rPr lang="ru-RU" sz="2300" b="0">
                          <a:solidFill>
                            <a:srgbClr val="000000"/>
                          </a:solidFill>
                          <a:effectLst/>
                          <a:latin typeface="Palatino Linotype" panose="02040502050505030304" pitchFamily="18" charset="0"/>
                          <a:ea typeface="Times New Roman"/>
                        </a:rPr>
                        <a:t>Биология</a:t>
                      </a:r>
                      <a:endParaRPr lang="ru-RU" sz="2300" b="1">
                        <a:effectLst/>
                        <a:latin typeface="Palatino Linotype" panose="02040502050505030304" pitchFamily="18" charset="0"/>
                        <a:ea typeface="Times New Roman"/>
                      </a:endParaRPr>
                    </a:p>
                  </a:txBody>
                  <a:tcPr marL="68580" marR="68580" marT="0" marB="0" anchor="ctr"/>
                </a:tc>
                <a:tc>
                  <a:txBody>
                    <a:bodyPr/>
                    <a:lstStyle/>
                    <a:p>
                      <a:pPr algn="ctr">
                        <a:lnSpc>
                          <a:spcPct val="100000"/>
                        </a:lnSpc>
                        <a:spcAft>
                          <a:spcPts val="0"/>
                        </a:spcAft>
                      </a:pPr>
                      <a:r>
                        <a:rPr lang="ru-RU" sz="2300" dirty="0" smtClean="0">
                          <a:solidFill>
                            <a:schemeClr val="tx1"/>
                          </a:solidFill>
                          <a:effectLst/>
                          <a:latin typeface="Palatino Linotype" panose="02040502050505030304" pitchFamily="18" charset="0"/>
                          <a:ea typeface="Times New Roman"/>
                        </a:rPr>
                        <a:t>58,59</a:t>
                      </a:r>
                      <a:endParaRPr lang="ru-RU" sz="2300" dirty="0">
                        <a:solidFill>
                          <a:schemeClr val="tx1"/>
                        </a:solidFill>
                        <a:effectLst/>
                        <a:latin typeface="Palatino Linotype" panose="02040502050505030304" pitchFamily="18" charset="0"/>
                        <a:ea typeface="Times New Roman"/>
                      </a:endParaRPr>
                    </a:p>
                  </a:txBody>
                  <a:tcPr marL="68580" marR="68580" marT="0" marB="0"/>
                </a:tc>
                <a:tc>
                  <a:txBody>
                    <a:bodyPr/>
                    <a:lstStyle/>
                    <a:p>
                      <a:pPr algn="ctr"/>
                      <a:r>
                        <a:rPr lang="ru-RU" sz="2300" dirty="0" smtClean="0">
                          <a:latin typeface="Palatino Linotype" panose="02040502050505030304" pitchFamily="18" charset="0"/>
                        </a:rPr>
                        <a:t>58,29</a:t>
                      </a:r>
                      <a:endParaRPr lang="ru-RU" sz="2300" dirty="0">
                        <a:latin typeface="Palatino Linotype" panose="02040502050505030304" pitchFamily="18" charset="0"/>
                      </a:endParaRPr>
                    </a:p>
                  </a:txBody>
                  <a:tcPr marL="68580" marR="68580" marT="0" marB="0" anchor="ctr"/>
                </a:tc>
                <a:tc>
                  <a:txBody>
                    <a:bodyPr/>
                    <a:lstStyle/>
                    <a:p>
                      <a:pPr algn="ctr">
                        <a:lnSpc>
                          <a:spcPct val="100000"/>
                        </a:lnSpc>
                        <a:spcAft>
                          <a:spcPts val="0"/>
                        </a:spcAft>
                      </a:pPr>
                      <a:r>
                        <a:rPr lang="ru-RU" sz="2300" dirty="0" smtClean="0">
                          <a:solidFill>
                            <a:schemeClr val="tx1"/>
                          </a:solidFill>
                          <a:effectLst/>
                          <a:latin typeface="Palatino Linotype" panose="02040502050505030304" pitchFamily="18" charset="0"/>
                          <a:ea typeface="Times New Roman"/>
                        </a:rPr>
                        <a:t>+0,3</a:t>
                      </a:r>
                      <a:endParaRPr lang="ru-RU" sz="2300" dirty="0">
                        <a:solidFill>
                          <a:schemeClr val="tx1"/>
                        </a:solidFill>
                        <a:effectLst/>
                        <a:latin typeface="Palatino Linotype" panose="02040502050505030304" pitchFamily="18" charset="0"/>
                        <a:ea typeface="Times New Roman"/>
                      </a:endParaRPr>
                    </a:p>
                  </a:txBody>
                  <a:tcPr marL="68580" marR="68580" marT="0" marB="0" anchor="ctr"/>
                </a:tc>
                <a:extLst>
                  <a:ext uri="{0D108BD9-81ED-4DB2-BD59-A6C34878D82A}">
                    <a16:rowId xmlns:a16="http://schemas.microsoft.com/office/drawing/2014/main" val="10005"/>
                  </a:ext>
                </a:extLst>
              </a:tr>
              <a:tr h="0">
                <a:tc>
                  <a:txBody>
                    <a:bodyPr/>
                    <a:lstStyle/>
                    <a:p>
                      <a:pPr algn="just">
                        <a:lnSpc>
                          <a:spcPct val="100000"/>
                        </a:lnSpc>
                        <a:spcAft>
                          <a:spcPts val="0"/>
                        </a:spcAft>
                      </a:pPr>
                      <a:r>
                        <a:rPr lang="ru-RU" sz="2300" b="0">
                          <a:solidFill>
                            <a:srgbClr val="000000"/>
                          </a:solidFill>
                          <a:effectLst/>
                          <a:latin typeface="Palatino Linotype" panose="02040502050505030304" pitchFamily="18" charset="0"/>
                          <a:ea typeface="Times New Roman"/>
                        </a:rPr>
                        <a:t>Химия </a:t>
                      </a:r>
                      <a:endParaRPr lang="ru-RU" sz="2300" b="1">
                        <a:effectLst/>
                        <a:latin typeface="Palatino Linotype" panose="02040502050505030304" pitchFamily="18" charset="0"/>
                        <a:ea typeface="Times New Roman"/>
                      </a:endParaRPr>
                    </a:p>
                  </a:txBody>
                  <a:tcPr marL="68580" marR="68580" marT="0" marB="0" anchor="ctr"/>
                </a:tc>
                <a:tc>
                  <a:txBody>
                    <a:bodyPr/>
                    <a:lstStyle/>
                    <a:p>
                      <a:pPr algn="ctr">
                        <a:lnSpc>
                          <a:spcPct val="100000"/>
                        </a:lnSpc>
                        <a:spcAft>
                          <a:spcPts val="0"/>
                        </a:spcAft>
                      </a:pPr>
                      <a:r>
                        <a:rPr lang="ru-RU" sz="2300" dirty="0" smtClean="0">
                          <a:solidFill>
                            <a:schemeClr val="tx1"/>
                          </a:solidFill>
                          <a:effectLst/>
                          <a:latin typeface="Palatino Linotype" panose="02040502050505030304" pitchFamily="18" charset="0"/>
                          <a:ea typeface="Times New Roman"/>
                        </a:rPr>
                        <a:t>65,74</a:t>
                      </a:r>
                      <a:endParaRPr lang="ru-RU" sz="2300" dirty="0">
                        <a:solidFill>
                          <a:schemeClr val="tx1"/>
                        </a:solidFill>
                        <a:effectLst/>
                        <a:latin typeface="Palatino Linotype" panose="02040502050505030304" pitchFamily="18" charset="0"/>
                        <a:ea typeface="Times New Roman"/>
                      </a:endParaRPr>
                    </a:p>
                  </a:txBody>
                  <a:tcPr marL="68580" marR="68580" marT="0" marB="0"/>
                </a:tc>
                <a:tc>
                  <a:txBody>
                    <a:bodyPr/>
                    <a:lstStyle/>
                    <a:p>
                      <a:pPr algn="ctr"/>
                      <a:r>
                        <a:rPr lang="ru-RU" sz="2300" dirty="0" smtClean="0">
                          <a:latin typeface="Palatino Linotype" panose="02040502050505030304" pitchFamily="18" charset="0"/>
                        </a:rPr>
                        <a:t>64,63</a:t>
                      </a:r>
                      <a:endParaRPr lang="ru-RU" sz="2300" dirty="0">
                        <a:latin typeface="Palatino Linotype" panose="02040502050505030304" pitchFamily="18" charset="0"/>
                      </a:endParaRPr>
                    </a:p>
                  </a:txBody>
                  <a:tcPr marL="68580" marR="68580" marT="0" marB="0" anchor="ctr"/>
                </a:tc>
                <a:tc>
                  <a:txBody>
                    <a:bodyPr/>
                    <a:lstStyle/>
                    <a:p>
                      <a:pPr algn="ctr">
                        <a:lnSpc>
                          <a:spcPct val="100000"/>
                        </a:lnSpc>
                        <a:spcAft>
                          <a:spcPts val="0"/>
                        </a:spcAft>
                      </a:pPr>
                      <a:r>
                        <a:rPr lang="ru-RU" sz="2300" dirty="0" smtClean="0">
                          <a:solidFill>
                            <a:schemeClr val="tx1"/>
                          </a:solidFill>
                          <a:effectLst/>
                          <a:latin typeface="Palatino Linotype" panose="02040502050505030304" pitchFamily="18" charset="0"/>
                          <a:ea typeface="Times New Roman"/>
                        </a:rPr>
                        <a:t>+1,11</a:t>
                      </a:r>
                      <a:endParaRPr lang="ru-RU" sz="2300" dirty="0">
                        <a:solidFill>
                          <a:schemeClr val="tx1"/>
                        </a:solidFill>
                        <a:effectLst/>
                        <a:latin typeface="Palatino Linotype" panose="02040502050505030304" pitchFamily="18" charset="0"/>
                        <a:ea typeface="Times New Roman"/>
                      </a:endParaRPr>
                    </a:p>
                  </a:txBody>
                  <a:tcPr marL="68580" marR="68580" marT="0" marB="0" anchor="ctr">
                    <a:solidFill>
                      <a:srgbClr val="92D050"/>
                    </a:solidFill>
                  </a:tcPr>
                </a:tc>
                <a:extLst>
                  <a:ext uri="{0D108BD9-81ED-4DB2-BD59-A6C34878D82A}">
                    <a16:rowId xmlns:a16="http://schemas.microsoft.com/office/drawing/2014/main" val="10006"/>
                  </a:ext>
                </a:extLst>
              </a:tr>
              <a:tr h="0">
                <a:tc>
                  <a:txBody>
                    <a:bodyPr/>
                    <a:lstStyle/>
                    <a:p>
                      <a:pPr algn="just">
                        <a:lnSpc>
                          <a:spcPct val="100000"/>
                        </a:lnSpc>
                        <a:spcAft>
                          <a:spcPts val="0"/>
                        </a:spcAft>
                      </a:pPr>
                      <a:r>
                        <a:rPr lang="ru-RU" sz="2300" b="0">
                          <a:solidFill>
                            <a:srgbClr val="000000"/>
                          </a:solidFill>
                          <a:effectLst/>
                          <a:latin typeface="Palatino Linotype" panose="02040502050505030304" pitchFamily="18" charset="0"/>
                          <a:ea typeface="Times New Roman"/>
                        </a:rPr>
                        <a:t>Физика</a:t>
                      </a:r>
                      <a:endParaRPr lang="ru-RU" sz="2300" b="1">
                        <a:effectLst/>
                        <a:latin typeface="Palatino Linotype" panose="02040502050505030304" pitchFamily="18" charset="0"/>
                        <a:ea typeface="Times New Roman"/>
                      </a:endParaRPr>
                    </a:p>
                  </a:txBody>
                  <a:tcPr marL="68580" marR="68580" marT="0" marB="0" anchor="ctr"/>
                </a:tc>
                <a:tc>
                  <a:txBody>
                    <a:bodyPr/>
                    <a:lstStyle/>
                    <a:p>
                      <a:pPr algn="ctr">
                        <a:lnSpc>
                          <a:spcPct val="100000"/>
                        </a:lnSpc>
                        <a:spcAft>
                          <a:spcPts val="0"/>
                        </a:spcAft>
                      </a:pPr>
                      <a:r>
                        <a:rPr lang="ru-RU" sz="2300" dirty="0" smtClean="0">
                          <a:solidFill>
                            <a:schemeClr val="tx1"/>
                          </a:solidFill>
                          <a:effectLst/>
                          <a:latin typeface="Palatino Linotype" panose="02040502050505030304" pitchFamily="18" charset="0"/>
                          <a:ea typeface="Times New Roman"/>
                        </a:rPr>
                        <a:t>58,07</a:t>
                      </a:r>
                      <a:endParaRPr lang="ru-RU" sz="2300" dirty="0">
                        <a:solidFill>
                          <a:schemeClr val="tx1"/>
                        </a:solidFill>
                        <a:effectLst/>
                        <a:latin typeface="Palatino Linotype" panose="02040502050505030304" pitchFamily="18" charset="0"/>
                        <a:ea typeface="Times New Roman"/>
                      </a:endParaRPr>
                    </a:p>
                  </a:txBody>
                  <a:tcPr marL="68580" marR="68580" marT="0" marB="0"/>
                </a:tc>
                <a:tc>
                  <a:txBody>
                    <a:bodyPr/>
                    <a:lstStyle/>
                    <a:p>
                      <a:pPr algn="ctr"/>
                      <a:r>
                        <a:rPr lang="ru-RU" sz="2300" dirty="0" smtClean="0">
                          <a:latin typeface="Palatino Linotype" panose="02040502050505030304" pitchFamily="18" charset="0"/>
                        </a:rPr>
                        <a:t>57,20</a:t>
                      </a:r>
                      <a:endParaRPr lang="ru-RU" sz="2300" dirty="0">
                        <a:latin typeface="Palatino Linotype" panose="02040502050505030304" pitchFamily="18" charset="0"/>
                      </a:endParaRPr>
                    </a:p>
                  </a:txBody>
                  <a:tcPr marL="68580" marR="68580" marT="0" marB="0" anchor="ctr"/>
                </a:tc>
                <a:tc>
                  <a:txBody>
                    <a:bodyPr/>
                    <a:lstStyle/>
                    <a:p>
                      <a:pPr algn="ctr">
                        <a:lnSpc>
                          <a:spcPct val="100000"/>
                        </a:lnSpc>
                        <a:spcAft>
                          <a:spcPts val="0"/>
                        </a:spcAft>
                      </a:pPr>
                      <a:r>
                        <a:rPr lang="ru-RU" sz="2300" dirty="0" smtClean="0">
                          <a:solidFill>
                            <a:schemeClr val="tx1"/>
                          </a:solidFill>
                          <a:effectLst/>
                          <a:latin typeface="Palatino Linotype" panose="02040502050505030304" pitchFamily="18" charset="0"/>
                          <a:ea typeface="Times New Roman"/>
                        </a:rPr>
                        <a:t>+0,87</a:t>
                      </a:r>
                      <a:endParaRPr lang="ru-RU" sz="2300" dirty="0">
                        <a:solidFill>
                          <a:schemeClr val="tx1"/>
                        </a:solidFill>
                        <a:effectLst/>
                        <a:latin typeface="Palatino Linotype" panose="02040502050505030304" pitchFamily="18" charset="0"/>
                        <a:ea typeface="Times New Roman"/>
                      </a:endParaRPr>
                    </a:p>
                  </a:txBody>
                  <a:tcPr marL="68580" marR="68580" marT="0" marB="0" anchor="ctr">
                    <a:noFill/>
                  </a:tcPr>
                </a:tc>
                <a:extLst>
                  <a:ext uri="{0D108BD9-81ED-4DB2-BD59-A6C34878D82A}">
                    <a16:rowId xmlns:a16="http://schemas.microsoft.com/office/drawing/2014/main" val="10007"/>
                  </a:ext>
                </a:extLst>
              </a:tr>
              <a:tr h="0">
                <a:tc>
                  <a:txBody>
                    <a:bodyPr/>
                    <a:lstStyle/>
                    <a:p>
                      <a:pPr algn="just">
                        <a:lnSpc>
                          <a:spcPct val="100000"/>
                        </a:lnSpc>
                        <a:spcAft>
                          <a:spcPts val="0"/>
                        </a:spcAft>
                      </a:pPr>
                      <a:r>
                        <a:rPr lang="ru-RU" sz="2300" b="0">
                          <a:solidFill>
                            <a:srgbClr val="000000"/>
                          </a:solidFill>
                          <a:effectLst/>
                          <a:latin typeface="Palatino Linotype" panose="02040502050505030304" pitchFamily="18" charset="0"/>
                          <a:ea typeface="Times New Roman"/>
                        </a:rPr>
                        <a:t>Литература</a:t>
                      </a:r>
                      <a:endParaRPr lang="ru-RU" sz="2300" b="1">
                        <a:effectLst/>
                        <a:latin typeface="Palatino Linotype" panose="02040502050505030304" pitchFamily="18" charset="0"/>
                        <a:ea typeface="Times New Roman"/>
                      </a:endParaRPr>
                    </a:p>
                  </a:txBody>
                  <a:tcPr marL="68580" marR="68580" marT="0" marB="0" anchor="ctr"/>
                </a:tc>
                <a:tc>
                  <a:txBody>
                    <a:bodyPr/>
                    <a:lstStyle/>
                    <a:p>
                      <a:pPr algn="ctr">
                        <a:lnSpc>
                          <a:spcPct val="100000"/>
                        </a:lnSpc>
                        <a:spcAft>
                          <a:spcPts val="0"/>
                        </a:spcAft>
                      </a:pPr>
                      <a:r>
                        <a:rPr lang="ru-RU" sz="2300" dirty="0" smtClean="0">
                          <a:solidFill>
                            <a:schemeClr val="tx1"/>
                          </a:solidFill>
                          <a:effectLst/>
                          <a:latin typeface="Palatino Linotype" panose="02040502050505030304" pitchFamily="18" charset="0"/>
                          <a:ea typeface="Times New Roman"/>
                        </a:rPr>
                        <a:t>63,59</a:t>
                      </a:r>
                      <a:endParaRPr lang="ru-RU" sz="2300" dirty="0">
                        <a:solidFill>
                          <a:schemeClr val="tx1"/>
                        </a:solidFill>
                        <a:effectLst/>
                        <a:latin typeface="Palatino Linotype" panose="02040502050505030304" pitchFamily="18" charset="0"/>
                        <a:ea typeface="Times New Roman"/>
                      </a:endParaRPr>
                    </a:p>
                  </a:txBody>
                  <a:tcPr marL="68580" marR="68580" marT="0" marB="0"/>
                </a:tc>
                <a:tc>
                  <a:txBody>
                    <a:bodyPr/>
                    <a:lstStyle/>
                    <a:p>
                      <a:pPr algn="ctr"/>
                      <a:r>
                        <a:rPr lang="ru-RU" sz="2300" dirty="0" smtClean="0">
                          <a:latin typeface="Palatino Linotype" panose="02040502050505030304" pitchFamily="18" charset="0"/>
                        </a:rPr>
                        <a:t>64,55</a:t>
                      </a:r>
                      <a:endParaRPr lang="ru-RU" sz="2300" dirty="0">
                        <a:latin typeface="Palatino Linotype" panose="02040502050505030304" pitchFamily="18" charset="0"/>
                      </a:endParaRPr>
                    </a:p>
                  </a:txBody>
                  <a:tcPr marL="68580" marR="68580" marT="0" marB="0" anchor="ctr"/>
                </a:tc>
                <a:tc>
                  <a:txBody>
                    <a:bodyPr/>
                    <a:lstStyle/>
                    <a:p>
                      <a:pPr algn="ctr">
                        <a:lnSpc>
                          <a:spcPct val="100000"/>
                        </a:lnSpc>
                        <a:spcAft>
                          <a:spcPts val="0"/>
                        </a:spcAft>
                      </a:pPr>
                      <a:r>
                        <a:rPr lang="ru-RU" sz="2300" dirty="0" smtClean="0">
                          <a:solidFill>
                            <a:schemeClr val="tx1"/>
                          </a:solidFill>
                          <a:effectLst/>
                          <a:latin typeface="Palatino Linotype" panose="02040502050505030304" pitchFamily="18" charset="0"/>
                          <a:ea typeface="Times New Roman"/>
                        </a:rPr>
                        <a:t>-0,96</a:t>
                      </a:r>
                      <a:endParaRPr lang="ru-RU" sz="2300" dirty="0">
                        <a:solidFill>
                          <a:schemeClr val="tx1"/>
                        </a:solidFill>
                        <a:effectLst/>
                        <a:latin typeface="Palatino Linotype" panose="02040502050505030304" pitchFamily="18" charset="0"/>
                        <a:ea typeface="Times New Roman"/>
                      </a:endParaRPr>
                    </a:p>
                  </a:txBody>
                  <a:tcPr marL="68580" marR="68580" marT="0" marB="0" anchor="ctr">
                    <a:solidFill>
                      <a:srgbClr val="FFC000"/>
                    </a:solidFill>
                  </a:tcPr>
                </a:tc>
                <a:extLst>
                  <a:ext uri="{0D108BD9-81ED-4DB2-BD59-A6C34878D82A}">
                    <a16:rowId xmlns:a16="http://schemas.microsoft.com/office/drawing/2014/main" val="10008"/>
                  </a:ext>
                </a:extLst>
              </a:tr>
              <a:tr h="0">
                <a:tc>
                  <a:txBody>
                    <a:bodyPr/>
                    <a:lstStyle/>
                    <a:p>
                      <a:pPr algn="just">
                        <a:lnSpc>
                          <a:spcPct val="100000"/>
                        </a:lnSpc>
                        <a:spcAft>
                          <a:spcPts val="0"/>
                        </a:spcAft>
                      </a:pPr>
                      <a:r>
                        <a:rPr lang="ru-RU" sz="2300" b="0">
                          <a:solidFill>
                            <a:srgbClr val="000000"/>
                          </a:solidFill>
                          <a:effectLst/>
                          <a:latin typeface="Palatino Linotype" panose="02040502050505030304" pitchFamily="18" charset="0"/>
                          <a:ea typeface="Times New Roman"/>
                        </a:rPr>
                        <a:t>География</a:t>
                      </a:r>
                      <a:endParaRPr lang="ru-RU" sz="2300" b="1">
                        <a:effectLst/>
                        <a:latin typeface="Palatino Linotype" panose="02040502050505030304" pitchFamily="18" charset="0"/>
                        <a:ea typeface="Times New Roman"/>
                      </a:endParaRPr>
                    </a:p>
                  </a:txBody>
                  <a:tcPr marL="68580" marR="68580" marT="0" marB="0" anchor="ctr"/>
                </a:tc>
                <a:tc>
                  <a:txBody>
                    <a:bodyPr/>
                    <a:lstStyle/>
                    <a:p>
                      <a:pPr algn="ctr">
                        <a:lnSpc>
                          <a:spcPct val="100000"/>
                        </a:lnSpc>
                        <a:spcAft>
                          <a:spcPts val="0"/>
                        </a:spcAft>
                      </a:pPr>
                      <a:r>
                        <a:rPr lang="ru-RU" sz="2300" dirty="0" smtClean="0">
                          <a:solidFill>
                            <a:schemeClr val="tx1"/>
                          </a:solidFill>
                          <a:effectLst/>
                          <a:latin typeface="Palatino Linotype" panose="02040502050505030304" pitchFamily="18" charset="0"/>
                          <a:ea typeface="Times New Roman"/>
                        </a:rPr>
                        <a:t>63,94</a:t>
                      </a:r>
                      <a:endParaRPr lang="ru-RU" sz="2300" dirty="0">
                        <a:solidFill>
                          <a:schemeClr val="tx1"/>
                        </a:solidFill>
                        <a:effectLst/>
                        <a:latin typeface="Palatino Linotype" panose="02040502050505030304" pitchFamily="18" charset="0"/>
                        <a:ea typeface="Times New Roman"/>
                      </a:endParaRPr>
                    </a:p>
                  </a:txBody>
                  <a:tcPr marL="68580" marR="68580" marT="0" marB="0"/>
                </a:tc>
                <a:tc>
                  <a:txBody>
                    <a:bodyPr/>
                    <a:lstStyle/>
                    <a:p>
                      <a:pPr algn="ctr"/>
                      <a:r>
                        <a:rPr lang="ru-RU" sz="2300" dirty="0" smtClean="0">
                          <a:latin typeface="Palatino Linotype" panose="02040502050505030304" pitchFamily="18" charset="0"/>
                        </a:rPr>
                        <a:t>65,09</a:t>
                      </a:r>
                      <a:endParaRPr lang="ru-RU" sz="2300" dirty="0">
                        <a:latin typeface="Palatino Linotype" panose="02040502050505030304" pitchFamily="18" charset="0"/>
                      </a:endParaRPr>
                    </a:p>
                  </a:txBody>
                  <a:tcPr marL="68580" marR="68580" marT="0" marB="0" anchor="ctr"/>
                </a:tc>
                <a:tc>
                  <a:txBody>
                    <a:bodyPr/>
                    <a:lstStyle/>
                    <a:p>
                      <a:pPr algn="ctr">
                        <a:lnSpc>
                          <a:spcPct val="100000"/>
                        </a:lnSpc>
                        <a:spcAft>
                          <a:spcPts val="0"/>
                        </a:spcAft>
                      </a:pPr>
                      <a:r>
                        <a:rPr lang="ru-RU" sz="2300" dirty="0" smtClean="0">
                          <a:solidFill>
                            <a:schemeClr val="tx1"/>
                          </a:solidFill>
                          <a:effectLst/>
                          <a:latin typeface="Palatino Linotype" panose="02040502050505030304" pitchFamily="18" charset="0"/>
                          <a:ea typeface="Times New Roman"/>
                        </a:rPr>
                        <a:t>-1,15</a:t>
                      </a:r>
                      <a:endParaRPr lang="ru-RU" sz="2300" dirty="0">
                        <a:solidFill>
                          <a:schemeClr val="tx1"/>
                        </a:solidFill>
                        <a:effectLst/>
                        <a:latin typeface="Palatino Linotype" panose="02040502050505030304" pitchFamily="18" charset="0"/>
                        <a:ea typeface="Times New Roman"/>
                      </a:endParaRPr>
                    </a:p>
                  </a:txBody>
                  <a:tcPr marL="68580" marR="68580" marT="0" marB="0" anchor="ctr">
                    <a:solidFill>
                      <a:srgbClr val="FFC000"/>
                    </a:solidFill>
                  </a:tcPr>
                </a:tc>
                <a:extLst>
                  <a:ext uri="{0D108BD9-81ED-4DB2-BD59-A6C34878D82A}">
                    <a16:rowId xmlns:a16="http://schemas.microsoft.com/office/drawing/2014/main" val="10009"/>
                  </a:ext>
                </a:extLst>
              </a:tr>
              <a:tr h="0">
                <a:tc>
                  <a:txBody>
                    <a:bodyPr/>
                    <a:lstStyle/>
                    <a:p>
                      <a:pPr algn="just">
                        <a:lnSpc>
                          <a:spcPct val="100000"/>
                        </a:lnSpc>
                        <a:spcAft>
                          <a:spcPts val="0"/>
                        </a:spcAft>
                      </a:pPr>
                      <a:r>
                        <a:rPr lang="ru-RU" sz="2300" b="0">
                          <a:solidFill>
                            <a:srgbClr val="000000"/>
                          </a:solidFill>
                          <a:effectLst/>
                          <a:latin typeface="Palatino Linotype" panose="02040502050505030304" pitchFamily="18" charset="0"/>
                          <a:ea typeface="Times New Roman"/>
                        </a:rPr>
                        <a:t>Обществознание</a:t>
                      </a:r>
                      <a:endParaRPr lang="ru-RU" sz="2300" b="1">
                        <a:effectLst/>
                        <a:latin typeface="Palatino Linotype" panose="02040502050505030304" pitchFamily="18" charset="0"/>
                        <a:ea typeface="Times New Roman"/>
                      </a:endParaRPr>
                    </a:p>
                  </a:txBody>
                  <a:tcPr marL="68580" marR="68580" marT="0" marB="0" anchor="ctr"/>
                </a:tc>
                <a:tc>
                  <a:txBody>
                    <a:bodyPr/>
                    <a:lstStyle/>
                    <a:p>
                      <a:pPr algn="ctr">
                        <a:lnSpc>
                          <a:spcPct val="100000"/>
                        </a:lnSpc>
                        <a:spcAft>
                          <a:spcPts val="0"/>
                        </a:spcAft>
                      </a:pPr>
                      <a:r>
                        <a:rPr lang="ru-RU" sz="2300" dirty="0" smtClean="0">
                          <a:solidFill>
                            <a:schemeClr val="tx1"/>
                          </a:solidFill>
                          <a:effectLst/>
                          <a:latin typeface="Palatino Linotype" panose="02040502050505030304" pitchFamily="18" charset="0"/>
                          <a:ea typeface="Times New Roman"/>
                        </a:rPr>
                        <a:t>61,19</a:t>
                      </a:r>
                      <a:endParaRPr lang="ru-RU" sz="2300" dirty="0">
                        <a:solidFill>
                          <a:schemeClr val="tx1"/>
                        </a:solidFill>
                        <a:effectLst/>
                        <a:latin typeface="Palatino Linotype" panose="02040502050505030304" pitchFamily="18" charset="0"/>
                        <a:ea typeface="Times New Roman"/>
                      </a:endParaRPr>
                    </a:p>
                  </a:txBody>
                  <a:tcPr marL="68580" marR="68580" marT="0" marB="0"/>
                </a:tc>
                <a:tc>
                  <a:txBody>
                    <a:bodyPr/>
                    <a:lstStyle/>
                    <a:p>
                      <a:pPr algn="ctr"/>
                      <a:r>
                        <a:rPr lang="ru-RU" sz="2300" dirty="0" smtClean="0">
                          <a:latin typeface="Palatino Linotype" panose="02040502050505030304" pitchFamily="18" charset="0"/>
                        </a:rPr>
                        <a:t>62,67</a:t>
                      </a:r>
                      <a:endParaRPr lang="ru-RU" sz="2300" dirty="0">
                        <a:latin typeface="Palatino Linotype" panose="02040502050505030304" pitchFamily="18" charset="0"/>
                      </a:endParaRPr>
                    </a:p>
                  </a:txBody>
                  <a:tcPr marL="68580" marR="68580" marT="0" marB="0" anchor="ctr"/>
                </a:tc>
                <a:tc>
                  <a:txBody>
                    <a:bodyPr/>
                    <a:lstStyle/>
                    <a:p>
                      <a:pPr algn="ctr">
                        <a:lnSpc>
                          <a:spcPct val="100000"/>
                        </a:lnSpc>
                        <a:spcAft>
                          <a:spcPts val="0"/>
                        </a:spcAft>
                      </a:pPr>
                      <a:r>
                        <a:rPr lang="ru-RU" sz="2300" dirty="0" smtClean="0">
                          <a:solidFill>
                            <a:schemeClr val="tx1"/>
                          </a:solidFill>
                          <a:effectLst/>
                          <a:latin typeface="Palatino Linotype" panose="02040502050505030304" pitchFamily="18" charset="0"/>
                          <a:ea typeface="Times New Roman"/>
                        </a:rPr>
                        <a:t>-1,48</a:t>
                      </a:r>
                      <a:endParaRPr lang="ru-RU" sz="2300" dirty="0">
                        <a:solidFill>
                          <a:schemeClr val="tx1"/>
                        </a:solidFill>
                        <a:effectLst/>
                        <a:latin typeface="Palatino Linotype" panose="02040502050505030304" pitchFamily="18" charset="0"/>
                        <a:ea typeface="Times New Roman"/>
                      </a:endParaRPr>
                    </a:p>
                  </a:txBody>
                  <a:tcPr marL="68580" marR="68580" marT="0" marB="0" anchor="ctr">
                    <a:solidFill>
                      <a:srgbClr val="FFC000"/>
                    </a:solidFill>
                  </a:tcPr>
                </a:tc>
                <a:extLst>
                  <a:ext uri="{0D108BD9-81ED-4DB2-BD59-A6C34878D82A}">
                    <a16:rowId xmlns:a16="http://schemas.microsoft.com/office/drawing/2014/main" val="10010"/>
                  </a:ext>
                </a:extLst>
              </a:tr>
              <a:tr h="0">
                <a:tc>
                  <a:txBody>
                    <a:bodyPr/>
                    <a:lstStyle/>
                    <a:p>
                      <a:pPr algn="just">
                        <a:lnSpc>
                          <a:spcPct val="100000"/>
                        </a:lnSpc>
                        <a:spcAft>
                          <a:spcPts val="0"/>
                        </a:spcAft>
                      </a:pPr>
                      <a:r>
                        <a:rPr lang="ru-RU" sz="2300" b="0">
                          <a:solidFill>
                            <a:srgbClr val="000000"/>
                          </a:solidFill>
                          <a:effectLst/>
                          <a:latin typeface="Palatino Linotype" panose="02040502050505030304" pitchFamily="18" charset="0"/>
                          <a:ea typeface="Times New Roman"/>
                        </a:rPr>
                        <a:t>История </a:t>
                      </a:r>
                      <a:endParaRPr lang="ru-RU" sz="2300" b="1">
                        <a:effectLst/>
                        <a:latin typeface="Palatino Linotype" panose="02040502050505030304" pitchFamily="18" charset="0"/>
                        <a:ea typeface="Times New Roman"/>
                      </a:endParaRPr>
                    </a:p>
                  </a:txBody>
                  <a:tcPr marL="68580" marR="68580" marT="0" marB="0" anchor="ctr"/>
                </a:tc>
                <a:tc>
                  <a:txBody>
                    <a:bodyPr/>
                    <a:lstStyle/>
                    <a:p>
                      <a:pPr algn="ctr">
                        <a:lnSpc>
                          <a:spcPct val="100000"/>
                        </a:lnSpc>
                        <a:spcAft>
                          <a:spcPts val="0"/>
                        </a:spcAft>
                      </a:pPr>
                      <a:r>
                        <a:rPr lang="ru-RU" sz="2300" dirty="0" smtClean="0">
                          <a:solidFill>
                            <a:schemeClr val="tx1"/>
                          </a:solidFill>
                          <a:effectLst/>
                          <a:latin typeface="Palatino Linotype" panose="02040502050505030304" pitchFamily="18" charset="0"/>
                          <a:ea typeface="Times New Roman"/>
                        </a:rPr>
                        <a:t>57,47</a:t>
                      </a:r>
                      <a:endParaRPr lang="ru-RU" sz="2300" dirty="0">
                        <a:solidFill>
                          <a:schemeClr val="tx1"/>
                        </a:solidFill>
                        <a:effectLst/>
                        <a:latin typeface="Palatino Linotype" panose="02040502050505030304" pitchFamily="18" charset="0"/>
                        <a:ea typeface="Times New Roman"/>
                      </a:endParaRPr>
                    </a:p>
                  </a:txBody>
                  <a:tcPr marL="68580" marR="68580" marT="0" marB="0"/>
                </a:tc>
                <a:tc>
                  <a:txBody>
                    <a:bodyPr/>
                    <a:lstStyle/>
                    <a:p>
                      <a:pPr algn="ctr"/>
                      <a:r>
                        <a:rPr lang="ru-RU" sz="2300" dirty="0" smtClean="0">
                          <a:latin typeface="Palatino Linotype" panose="02040502050505030304" pitchFamily="18" charset="0"/>
                        </a:rPr>
                        <a:t>59,12</a:t>
                      </a:r>
                      <a:endParaRPr lang="ru-RU" sz="2300" dirty="0">
                        <a:latin typeface="Palatino Linotype" panose="02040502050505030304" pitchFamily="18" charset="0"/>
                      </a:endParaRPr>
                    </a:p>
                  </a:txBody>
                  <a:tcPr marL="68580" marR="68580" marT="0" marB="0" anchor="ctr"/>
                </a:tc>
                <a:tc>
                  <a:txBody>
                    <a:bodyPr/>
                    <a:lstStyle/>
                    <a:p>
                      <a:pPr algn="ctr">
                        <a:lnSpc>
                          <a:spcPct val="100000"/>
                        </a:lnSpc>
                        <a:spcAft>
                          <a:spcPts val="0"/>
                        </a:spcAft>
                      </a:pPr>
                      <a:r>
                        <a:rPr lang="ru-RU" sz="2300" dirty="0" smtClean="0">
                          <a:solidFill>
                            <a:schemeClr val="tx1"/>
                          </a:solidFill>
                          <a:effectLst/>
                          <a:latin typeface="Palatino Linotype" panose="02040502050505030304" pitchFamily="18" charset="0"/>
                          <a:ea typeface="Times New Roman"/>
                        </a:rPr>
                        <a:t>-1,65</a:t>
                      </a:r>
                      <a:endParaRPr lang="ru-RU" sz="2300" dirty="0">
                        <a:solidFill>
                          <a:schemeClr val="tx1"/>
                        </a:solidFill>
                        <a:effectLst/>
                        <a:latin typeface="Palatino Linotype" panose="02040502050505030304" pitchFamily="18" charset="0"/>
                        <a:ea typeface="Times New Roman"/>
                      </a:endParaRPr>
                    </a:p>
                  </a:txBody>
                  <a:tcPr marL="68580" marR="68580" marT="0" marB="0" anchor="ctr">
                    <a:solidFill>
                      <a:srgbClr val="FFC000"/>
                    </a:solidFill>
                  </a:tcPr>
                </a:tc>
                <a:extLst>
                  <a:ext uri="{0D108BD9-81ED-4DB2-BD59-A6C34878D82A}">
                    <a16:rowId xmlns:a16="http://schemas.microsoft.com/office/drawing/2014/main" val="10011"/>
                  </a:ext>
                </a:extLst>
              </a:tr>
              <a:tr h="0">
                <a:tc>
                  <a:txBody>
                    <a:bodyPr/>
                    <a:lstStyle/>
                    <a:p>
                      <a:pPr algn="just">
                        <a:lnSpc>
                          <a:spcPct val="100000"/>
                        </a:lnSpc>
                        <a:spcAft>
                          <a:spcPts val="0"/>
                        </a:spcAft>
                      </a:pPr>
                      <a:r>
                        <a:rPr lang="ru-RU" sz="2300" b="0">
                          <a:solidFill>
                            <a:srgbClr val="000000"/>
                          </a:solidFill>
                          <a:effectLst/>
                          <a:latin typeface="Palatino Linotype" panose="02040502050505030304" pitchFamily="18" charset="0"/>
                          <a:ea typeface="Times New Roman"/>
                        </a:rPr>
                        <a:t>Английский язык</a:t>
                      </a:r>
                      <a:endParaRPr lang="ru-RU" sz="2300" b="1">
                        <a:effectLst/>
                        <a:latin typeface="Palatino Linotype" panose="02040502050505030304" pitchFamily="18" charset="0"/>
                        <a:ea typeface="Times New Roman"/>
                      </a:endParaRPr>
                    </a:p>
                  </a:txBody>
                  <a:tcPr marL="68580" marR="68580" marT="0" marB="0" anchor="ctr"/>
                </a:tc>
                <a:tc>
                  <a:txBody>
                    <a:bodyPr/>
                    <a:lstStyle/>
                    <a:p>
                      <a:pPr algn="ctr">
                        <a:lnSpc>
                          <a:spcPct val="100000"/>
                        </a:lnSpc>
                        <a:spcAft>
                          <a:spcPts val="0"/>
                        </a:spcAft>
                      </a:pPr>
                      <a:r>
                        <a:rPr lang="ru-RU" sz="2300" dirty="0" smtClean="0">
                          <a:solidFill>
                            <a:schemeClr val="tx1"/>
                          </a:solidFill>
                          <a:effectLst/>
                          <a:latin typeface="Palatino Linotype" panose="02040502050505030304" pitchFamily="18" charset="0"/>
                          <a:ea typeface="Times New Roman"/>
                        </a:rPr>
                        <a:t>78,91</a:t>
                      </a:r>
                      <a:endParaRPr lang="ru-RU" sz="2300" dirty="0">
                        <a:solidFill>
                          <a:schemeClr val="tx1"/>
                        </a:solidFill>
                        <a:effectLst/>
                        <a:latin typeface="Palatino Linotype" panose="02040502050505030304" pitchFamily="18" charset="0"/>
                        <a:ea typeface="Times New Roman"/>
                      </a:endParaRPr>
                    </a:p>
                  </a:txBody>
                  <a:tcPr marL="68580" marR="68580" marT="0" marB="0"/>
                </a:tc>
                <a:tc>
                  <a:txBody>
                    <a:bodyPr/>
                    <a:lstStyle/>
                    <a:p>
                      <a:pPr algn="ctr"/>
                      <a:r>
                        <a:rPr lang="ru-RU" sz="2300" dirty="0" smtClean="0">
                          <a:latin typeface="Palatino Linotype" panose="02040502050505030304" pitchFamily="18" charset="0"/>
                        </a:rPr>
                        <a:t>77,40</a:t>
                      </a:r>
                      <a:endParaRPr lang="ru-RU" sz="2300" dirty="0">
                        <a:latin typeface="Palatino Linotype" panose="02040502050505030304" pitchFamily="18" charset="0"/>
                      </a:endParaRPr>
                    </a:p>
                  </a:txBody>
                  <a:tcPr marL="68580" marR="68580" marT="0" marB="0" anchor="ctr"/>
                </a:tc>
                <a:tc>
                  <a:txBody>
                    <a:bodyPr/>
                    <a:lstStyle/>
                    <a:p>
                      <a:pPr algn="ctr">
                        <a:lnSpc>
                          <a:spcPct val="100000"/>
                        </a:lnSpc>
                        <a:spcAft>
                          <a:spcPts val="0"/>
                        </a:spcAft>
                      </a:pPr>
                      <a:r>
                        <a:rPr lang="ru-RU" sz="2300" dirty="0" smtClean="0">
                          <a:solidFill>
                            <a:schemeClr val="tx1"/>
                          </a:solidFill>
                          <a:effectLst/>
                          <a:latin typeface="Palatino Linotype" panose="02040502050505030304" pitchFamily="18" charset="0"/>
                          <a:ea typeface="Times New Roman"/>
                        </a:rPr>
                        <a:t>+1,51</a:t>
                      </a:r>
                      <a:endParaRPr lang="ru-RU" sz="2300" dirty="0">
                        <a:solidFill>
                          <a:schemeClr val="tx1"/>
                        </a:solidFill>
                        <a:effectLst/>
                        <a:latin typeface="Palatino Linotype" panose="02040502050505030304" pitchFamily="18" charset="0"/>
                        <a:ea typeface="Times New Roman"/>
                      </a:endParaRPr>
                    </a:p>
                  </a:txBody>
                  <a:tcPr marL="68580" marR="68580" marT="0" marB="0" anchor="ctr">
                    <a:solidFill>
                      <a:srgbClr val="92D050"/>
                    </a:solidFill>
                  </a:tcPr>
                </a:tc>
                <a:extLst>
                  <a:ext uri="{0D108BD9-81ED-4DB2-BD59-A6C34878D82A}">
                    <a16:rowId xmlns:a16="http://schemas.microsoft.com/office/drawing/2014/main" val="10012"/>
                  </a:ext>
                </a:extLst>
              </a:tr>
              <a:tr h="0">
                <a:tc>
                  <a:txBody>
                    <a:bodyPr/>
                    <a:lstStyle/>
                    <a:p>
                      <a:pPr algn="just">
                        <a:lnSpc>
                          <a:spcPct val="100000"/>
                        </a:lnSpc>
                        <a:spcAft>
                          <a:spcPts val="0"/>
                        </a:spcAft>
                      </a:pPr>
                      <a:r>
                        <a:rPr lang="ru-RU" sz="2300" b="0">
                          <a:solidFill>
                            <a:srgbClr val="000000"/>
                          </a:solidFill>
                          <a:effectLst/>
                          <a:latin typeface="Palatino Linotype" panose="02040502050505030304" pitchFamily="18" charset="0"/>
                          <a:ea typeface="Times New Roman"/>
                        </a:rPr>
                        <a:t>Немецкий язык</a:t>
                      </a:r>
                      <a:endParaRPr lang="ru-RU" sz="2300" b="1">
                        <a:effectLst/>
                        <a:latin typeface="Palatino Linotype" panose="02040502050505030304" pitchFamily="18" charset="0"/>
                        <a:ea typeface="Times New Roman"/>
                      </a:endParaRPr>
                    </a:p>
                  </a:txBody>
                  <a:tcPr marL="68580" marR="68580" marT="0" marB="0" anchor="ctr"/>
                </a:tc>
                <a:tc>
                  <a:txBody>
                    <a:bodyPr/>
                    <a:lstStyle/>
                    <a:p>
                      <a:pPr algn="ctr">
                        <a:lnSpc>
                          <a:spcPct val="100000"/>
                        </a:lnSpc>
                        <a:spcAft>
                          <a:spcPts val="0"/>
                        </a:spcAft>
                      </a:pPr>
                      <a:r>
                        <a:rPr lang="ru-RU" sz="2300" dirty="0" smtClean="0">
                          <a:solidFill>
                            <a:schemeClr val="tx1"/>
                          </a:solidFill>
                          <a:effectLst/>
                          <a:latin typeface="Palatino Linotype" panose="02040502050505030304" pitchFamily="18" charset="0"/>
                          <a:ea typeface="Times New Roman"/>
                        </a:rPr>
                        <a:t>76,35</a:t>
                      </a:r>
                      <a:endParaRPr lang="ru-RU" sz="2300" dirty="0">
                        <a:solidFill>
                          <a:schemeClr val="tx1"/>
                        </a:solidFill>
                        <a:effectLst/>
                        <a:latin typeface="Palatino Linotype" panose="02040502050505030304" pitchFamily="18" charset="0"/>
                        <a:ea typeface="Times New Roman"/>
                      </a:endParaRPr>
                    </a:p>
                  </a:txBody>
                  <a:tcPr marL="68580" marR="68580" marT="0" marB="0"/>
                </a:tc>
                <a:tc>
                  <a:txBody>
                    <a:bodyPr/>
                    <a:lstStyle/>
                    <a:p>
                      <a:pPr algn="ctr"/>
                      <a:r>
                        <a:rPr lang="ru-RU" sz="2300" dirty="0" smtClean="0">
                          <a:latin typeface="Palatino Linotype" panose="02040502050505030304" pitchFamily="18" charset="0"/>
                        </a:rPr>
                        <a:t>72,48</a:t>
                      </a:r>
                      <a:endParaRPr lang="ru-RU" sz="2300" dirty="0">
                        <a:latin typeface="Palatino Linotype" panose="02040502050505030304" pitchFamily="18" charset="0"/>
                      </a:endParaRPr>
                    </a:p>
                  </a:txBody>
                  <a:tcPr marL="68580" marR="68580" marT="0" marB="0" anchor="ctr"/>
                </a:tc>
                <a:tc>
                  <a:txBody>
                    <a:bodyPr/>
                    <a:lstStyle/>
                    <a:p>
                      <a:pPr algn="ctr">
                        <a:lnSpc>
                          <a:spcPct val="100000"/>
                        </a:lnSpc>
                        <a:spcAft>
                          <a:spcPts val="0"/>
                        </a:spcAft>
                      </a:pPr>
                      <a:r>
                        <a:rPr lang="ru-RU" sz="2300" dirty="0" smtClean="0">
                          <a:solidFill>
                            <a:schemeClr val="tx1"/>
                          </a:solidFill>
                          <a:effectLst/>
                          <a:latin typeface="Palatino Linotype" panose="02040502050505030304" pitchFamily="18" charset="0"/>
                          <a:ea typeface="Times New Roman"/>
                        </a:rPr>
                        <a:t>+3,87</a:t>
                      </a:r>
                      <a:endParaRPr lang="ru-RU" sz="2300" dirty="0">
                        <a:solidFill>
                          <a:schemeClr val="tx1"/>
                        </a:solidFill>
                        <a:effectLst/>
                        <a:latin typeface="Palatino Linotype" panose="02040502050505030304" pitchFamily="18" charset="0"/>
                        <a:ea typeface="Times New Roman"/>
                      </a:endParaRPr>
                    </a:p>
                  </a:txBody>
                  <a:tcPr marL="68580" marR="68580" marT="0" marB="0" anchor="ctr">
                    <a:solidFill>
                      <a:srgbClr val="92D050"/>
                    </a:solidFill>
                  </a:tcPr>
                </a:tc>
                <a:extLst>
                  <a:ext uri="{0D108BD9-81ED-4DB2-BD59-A6C34878D82A}">
                    <a16:rowId xmlns:a16="http://schemas.microsoft.com/office/drawing/2014/main" val="10013"/>
                  </a:ext>
                </a:extLst>
              </a:tr>
              <a:tr h="278244">
                <a:tc>
                  <a:txBody>
                    <a:bodyPr/>
                    <a:lstStyle/>
                    <a:p>
                      <a:pPr algn="just">
                        <a:lnSpc>
                          <a:spcPct val="100000"/>
                        </a:lnSpc>
                        <a:spcAft>
                          <a:spcPts val="0"/>
                        </a:spcAft>
                      </a:pPr>
                      <a:r>
                        <a:rPr lang="ru-RU" sz="2300" b="0" dirty="0">
                          <a:solidFill>
                            <a:srgbClr val="000000"/>
                          </a:solidFill>
                          <a:effectLst/>
                          <a:latin typeface="Palatino Linotype" panose="02040502050505030304" pitchFamily="18" charset="0"/>
                          <a:ea typeface="Times New Roman"/>
                        </a:rPr>
                        <a:t>Французский язык </a:t>
                      </a:r>
                      <a:endParaRPr lang="ru-RU" sz="2300" b="1" dirty="0">
                        <a:effectLst/>
                        <a:latin typeface="Palatino Linotype" panose="02040502050505030304" pitchFamily="18" charset="0"/>
                        <a:ea typeface="Times New Roman"/>
                      </a:endParaRPr>
                    </a:p>
                  </a:txBody>
                  <a:tcPr marL="68580" marR="68580" marT="0" marB="0" anchor="ctr"/>
                </a:tc>
                <a:tc>
                  <a:txBody>
                    <a:bodyPr/>
                    <a:lstStyle/>
                    <a:p>
                      <a:pPr algn="ctr">
                        <a:lnSpc>
                          <a:spcPct val="100000"/>
                        </a:lnSpc>
                        <a:spcAft>
                          <a:spcPts val="0"/>
                        </a:spcAft>
                      </a:pPr>
                      <a:r>
                        <a:rPr lang="ru-RU" sz="2300" dirty="0" smtClean="0">
                          <a:solidFill>
                            <a:schemeClr val="tx1"/>
                          </a:solidFill>
                          <a:effectLst/>
                          <a:latin typeface="Palatino Linotype" panose="02040502050505030304" pitchFamily="18" charset="0"/>
                          <a:ea typeface="Times New Roman"/>
                        </a:rPr>
                        <a:t>80,71</a:t>
                      </a:r>
                      <a:endParaRPr lang="ru-RU" sz="2300" dirty="0">
                        <a:solidFill>
                          <a:schemeClr val="tx1"/>
                        </a:solidFill>
                        <a:effectLst/>
                        <a:latin typeface="Palatino Linotype" panose="02040502050505030304" pitchFamily="18" charset="0"/>
                        <a:ea typeface="Times New Roman"/>
                      </a:endParaRPr>
                    </a:p>
                  </a:txBody>
                  <a:tcPr marL="68580" marR="68580" marT="0" marB="0"/>
                </a:tc>
                <a:tc>
                  <a:txBody>
                    <a:bodyPr/>
                    <a:lstStyle/>
                    <a:p>
                      <a:pPr algn="ctr"/>
                      <a:r>
                        <a:rPr lang="ru-RU" sz="2300" dirty="0" smtClean="0">
                          <a:latin typeface="Palatino Linotype" panose="02040502050505030304" pitchFamily="18" charset="0"/>
                        </a:rPr>
                        <a:t>79,45</a:t>
                      </a:r>
                      <a:endParaRPr lang="ru-RU" sz="2300" dirty="0">
                        <a:latin typeface="Palatino Linotype" panose="02040502050505030304" pitchFamily="18" charset="0"/>
                      </a:endParaRPr>
                    </a:p>
                  </a:txBody>
                  <a:tcPr marL="68580" marR="68580" marT="0" marB="0" anchor="ctr"/>
                </a:tc>
                <a:tc>
                  <a:txBody>
                    <a:bodyPr/>
                    <a:lstStyle/>
                    <a:p>
                      <a:pPr algn="ctr">
                        <a:lnSpc>
                          <a:spcPct val="100000"/>
                        </a:lnSpc>
                        <a:spcAft>
                          <a:spcPts val="0"/>
                        </a:spcAft>
                      </a:pPr>
                      <a:r>
                        <a:rPr lang="ru-RU" sz="2300" dirty="0" smtClean="0">
                          <a:solidFill>
                            <a:schemeClr val="tx1"/>
                          </a:solidFill>
                          <a:effectLst/>
                          <a:latin typeface="Palatino Linotype" panose="02040502050505030304" pitchFamily="18" charset="0"/>
                          <a:ea typeface="Times New Roman"/>
                        </a:rPr>
                        <a:t>+1,26</a:t>
                      </a:r>
                      <a:endParaRPr lang="ru-RU" sz="2300" dirty="0">
                        <a:solidFill>
                          <a:schemeClr val="tx1"/>
                        </a:solidFill>
                        <a:effectLst/>
                        <a:latin typeface="Palatino Linotype" panose="02040502050505030304" pitchFamily="18" charset="0"/>
                        <a:ea typeface="Times New Roman"/>
                      </a:endParaRPr>
                    </a:p>
                  </a:txBody>
                  <a:tcPr marL="68580" marR="68580" marT="0" marB="0" anchor="ctr">
                    <a:solidFill>
                      <a:srgbClr val="92D050"/>
                    </a:solidFill>
                  </a:tcPr>
                </a:tc>
                <a:extLst>
                  <a:ext uri="{0D108BD9-81ED-4DB2-BD59-A6C34878D82A}">
                    <a16:rowId xmlns:a16="http://schemas.microsoft.com/office/drawing/2014/main" val="10014"/>
                  </a:ext>
                </a:extLst>
              </a:tr>
              <a:tr h="0">
                <a:tc>
                  <a:txBody>
                    <a:bodyPr/>
                    <a:lstStyle/>
                    <a:p>
                      <a:pPr>
                        <a:lnSpc>
                          <a:spcPct val="100000"/>
                        </a:lnSpc>
                        <a:spcAft>
                          <a:spcPts val="0"/>
                        </a:spcAft>
                      </a:pPr>
                      <a:r>
                        <a:rPr lang="ru-RU" sz="2300" b="0" dirty="0">
                          <a:solidFill>
                            <a:srgbClr val="000000"/>
                          </a:solidFill>
                          <a:effectLst/>
                          <a:latin typeface="Palatino Linotype" panose="02040502050505030304" pitchFamily="18" charset="0"/>
                          <a:ea typeface="Times New Roman"/>
                        </a:rPr>
                        <a:t>Испанский язык </a:t>
                      </a:r>
                      <a:endParaRPr lang="ru-RU" sz="2300" b="1" dirty="0">
                        <a:effectLst/>
                        <a:latin typeface="Palatino Linotype" panose="02040502050505030304" pitchFamily="18" charset="0"/>
                        <a:ea typeface="Times New Roman"/>
                      </a:endParaRPr>
                    </a:p>
                  </a:txBody>
                  <a:tcPr marL="68580" marR="68580" marT="0" marB="0" anchor="ctr"/>
                </a:tc>
                <a:tc>
                  <a:txBody>
                    <a:bodyPr/>
                    <a:lstStyle/>
                    <a:p>
                      <a:pPr algn="ctr">
                        <a:lnSpc>
                          <a:spcPct val="100000"/>
                        </a:lnSpc>
                        <a:spcAft>
                          <a:spcPts val="0"/>
                        </a:spcAft>
                      </a:pPr>
                      <a:r>
                        <a:rPr lang="ru-RU" sz="2300" b="0" dirty="0" smtClean="0">
                          <a:solidFill>
                            <a:schemeClr val="tx1"/>
                          </a:solidFill>
                          <a:effectLst/>
                          <a:latin typeface="Palatino Linotype" panose="02040502050505030304" pitchFamily="18" charset="0"/>
                          <a:ea typeface="Times New Roman"/>
                        </a:rPr>
                        <a:t>83,0</a:t>
                      </a:r>
                      <a:endParaRPr lang="ru-RU" sz="2300" b="0" dirty="0">
                        <a:solidFill>
                          <a:schemeClr val="tx1"/>
                        </a:solidFill>
                        <a:effectLst/>
                        <a:latin typeface="Palatino Linotype" panose="02040502050505030304" pitchFamily="18" charset="0"/>
                        <a:ea typeface="Times New Roman"/>
                      </a:endParaRPr>
                    </a:p>
                  </a:txBody>
                  <a:tcPr marL="68580" marR="68580" marT="0" marB="0"/>
                </a:tc>
                <a:tc>
                  <a:txBody>
                    <a:bodyPr/>
                    <a:lstStyle/>
                    <a:p>
                      <a:pPr algn="ctr"/>
                      <a:r>
                        <a:rPr lang="ru-RU" sz="2300" dirty="0" smtClean="0">
                          <a:latin typeface="Palatino Linotype" panose="02040502050505030304" pitchFamily="18" charset="0"/>
                        </a:rPr>
                        <a:t>83,0</a:t>
                      </a:r>
                      <a:endParaRPr lang="ru-RU" sz="2300" dirty="0">
                        <a:latin typeface="Palatino Linotype" panose="02040502050505030304" pitchFamily="18" charset="0"/>
                      </a:endParaRPr>
                    </a:p>
                  </a:txBody>
                  <a:tcPr marL="68580" marR="68580" marT="0" marB="0" anchor="ctr"/>
                </a:tc>
                <a:tc>
                  <a:txBody>
                    <a:bodyPr/>
                    <a:lstStyle/>
                    <a:p>
                      <a:pPr algn="ctr">
                        <a:lnSpc>
                          <a:spcPct val="100000"/>
                        </a:lnSpc>
                        <a:spcAft>
                          <a:spcPts val="0"/>
                        </a:spcAft>
                      </a:pPr>
                      <a:endParaRPr lang="ru-RU" sz="2300" dirty="0">
                        <a:solidFill>
                          <a:schemeClr val="tx1"/>
                        </a:solidFill>
                        <a:effectLst/>
                        <a:latin typeface="Palatino Linotype" panose="02040502050505030304" pitchFamily="18" charset="0"/>
                        <a:ea typeface="Times New Roman"/>
                      </a:endParaRPr>
                    </a:p>
                  </a:txBody>
                  <a:tcPr marL="68580" marR="68580" marT="0" marB="0" anchor="ctr"/>
                </a:tc>
                <a:extLst>
                  <a:ext uri="{0D108BD9-81ED-4DB2-BD59-A6C34878D82A}">
                    <a16:rowId xmlns:a16="http://schemas.microsoft.com/office/drawing/2014/main" val="10015"/>
                  </a:ext>
                </a:extLst>
              </a:tr>
            </a:tbl>
          </a:graphicData>
        </a:graphic>
      </p:graphicFrame>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533" y="110068"/>
            <a:ext cx="8932334" cy="990600"/>
          </a:xfrm>
        </p:spPr>
        <p:txBody>
          <a:bodyPr anchor="t">
            <a:noAutofit/>
          </a:bodyPr>
          <a:lstStyle/>
          <a:p>
            <a:pPr>
              <a:lnSpc>
                <a:spcPct val="100000"/>
              </a:lnSpc>
            </a:pPr>
            <a:r>
              <a:rPr lang="ru-RU" sz="2400" b="1" dirty="0" smtClean="0">
                <a:effectLst/>
              </a:rPr>
              <a:t>Динамика результатов </a:t>
            </a:r>
            <a:br>
              <a:rPr lang="ru-RU" sz="2400" b="1" dirty="0" smtClean="0">
                <a:effectLst/>
              </a:rPr>
            </a:br>
            <a:r>
              <a:rPr lang="ru-RU" sz="2400" b="1" dirty="0" smtClean="0">
                <a:effectLst/>
              </a:rPr>
              <a:t>по математике профильного уровня (средний балл)</a:t>
            </a:r>
            <a:endParaRPr lang="ru-RU" sz="4800" dirty="0">
              <a:effectLst/>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880532" cy="672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Диаграмма 4"/>
          <p:cNvGraphicFramePr>
            <a:graphicFrameLocks/>
          </p:cNvGraphicFramePr>
          <p:nvPr>
            <p:extLst>
              <p:ext uri="{D42A27DB-BD31-4B8C-83A1-F6EECF244321}">
                <p14:modId xmlns:p14="http://schemas.microsoft.com/office/powerpoint/2010/main" val="2405440047"/>
              </p:ext>
            </p:extLst>
          </p:nvPr>
        </p:nvGraphicFramePr>
        <p:xfrm>
          <a:off x="567267" y="1159933"/>
          <a:ext cx="8001000" cy="4986867"/>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533" y="110068"/>
            <a:ext cx="8932334" cy="1159932"/>
          </a:xfrm>
        </p:spPr>
        <p:txBody>
          <a:bodyPr anchor="t">
            <a:noAutofit/>
          </a:bodyPr>
          <a:lstStyle/>
          <a:p>
            <a:pPr>
              <a:lnSpc>
                <a:spcPct val="100000"/>
              </a:lnSpc>
            </a:pPr>
            <a:r>
              <a:rPr lang="ru-RU" sz="2400" b="1" dirty="0" smtClean="0">
                <a:effectLst/>
              </a:rPr>
              <a:t>Динамика результатов </a:t>
            </a:r>
            <a:br>
              <a:rPr lang="ru-RU" sz="2400" b="1" dirty="0" smtClean="0">
                <a:effectLst/>
              </a:rPr>
            </a:br>
            <a:r>
              <a:rPr lang="ru-RU" sz="2400" b="1" dirty="0" smtClean="0">
                <a:effectLst/>
              </a:rPr>
              <a:t>по математике профильного уровня </a:t>
            </a:r>
            <a:br>
              <a:rPr lang="ru-RU" sz="2400" b="1" dirty="0" smtClean="0">
                <a:effectLst/>
              </a:rPr>
            </a:br>
            <a:r>
              <a:rPr lang="ru-RU" sz="2400" b="1" dirty="0" smtClean="0">
                <a:solidFill>
                  <a:srgbClr val="FF0000"/>
                </a:solidFill>
                <a:effectLst/>
              </a:rPr>
              <a:t>(доля не преодолевших порог)</a:t>
            </a:r>
            <a:endParaRPr lang="ru-RU" sz="4800" dirty="0">
              <a:solidFill>
                <a:srgbClr val="FF0000"/>
              </a:solidFill>
              <a:effectLst/>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880532" cy="672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Таблица 5"/>
          <p:cNvGraphicFramePr>
            <a:graphicFrameLocks noGrp="1"/>
          </p:cNvGraphicFramePr>
          <p:nvPr>
            <p:extLst>
              <p:ext uri="{D42A27DB-BD31-4B8C-83A1-F6EECF244321}">
                <p14:modId xmlns:p14="http://schemas.microsoft.com/office/powerpoint/2010/main" val="1556852898"/>
              </p:ext>
            </p:extLst>
          </p:nvPr>
        </p:nvGraphicFramePr>
        <p:xfrm>
          <a:off x="440267" y="1419563"/>
          <a:ext cx="8356600" cy="4856217"/>
        </p:xfrm>
        <a:graphic>
          <a:graphicData uri="http://schemas.openxmlformats.org/drawingml/2006/table">
            <a:tbl>
              <a:tblPr firstRow="1" firstCol="1" bandRow="1">
                <a:tableStyleId>{5C22544A-7EE6-4342-B048-85BDC9FD1C3A}</a:tableStyleId>
              </a:tblPr>
              <a:tblGrid>
                <a:gridCol w="3303832">
                  <a:extLst>
                    <a:ext uri="{9D8B030D-6E8A-4147-A177-3AD203B41FA5}">
                      <a16:colId xmlns:a16="http://schemas.microsoft.com/office/drawing/2014/main" val="20000"/>
                    </a:ext>
                  </a:extLst>
                </a:gridCol>
                <a:gridCol w="1684256">
                  <a:extLst>
                    <a:ext uri="{9D8B030D-6E8A-4147-A177-3AD203B41FA5}">
                      <a16:colId xmlns:a16="http://schemas.microsoft.com/office/drawing/2014/main" val="20001"/>
                    </a:ext>
                  </a:extLst>
                </a:gridCol>
                <a:gridCol w="1684256">
                  <a:extLst>
                    <a:ext uri="{9D8B030D-6E8A-4147-A177-3AD203B41FA5}">
                      <a16:colId xmlns:a16="http://schemas.microsoft.com/office/drawing/2014/main" val="20002"/>
                    </a:ext>
                  </a:extLst>
                </a:gridCol>
                <a:gridCol w="1684256">
                  <a:extLst>
                    <a:ext uri="{9D8B030D-6E8A-4147-A177-3AD203B41FA5}">
                      <a16:colId xmlns:a16="http://schemas.microsoft.com/office/drawing/2014/main" val="20003"/>
                    </a:ext>
                  </a:extLst>
                </a:gridCol>
              </a:tblGrid>
              <a:tr h="462561">
                <a:tc>
                  <a:txBody>
                    <a:bodyPr/>
                    <a:lstStyle/>
                    <a:p>
                      <a:pPr algn="ctr">
                        <a:lnSpc>
                          <a:spcPct val="140000"/>
                        </a:lnSpc>
                        <a:spcAft>
                          <a:spcPts val="0"/>
                        </a:spcAft>
                      </a:pPr>
                      <a:r>
                        <a:rPr lang="ru-RU" sz="2000" b="1" dirty="0">
                          <a:effectLst/>
                        </a:rPr>
                        <a:t>Район</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rPr>
                        <a:t>2017</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rPr>
                        <a:t>2018</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rPr>
                        <a:t>Динамика</a:t>
                      </a:r>
                      <a:endParaRPr lang="ru-RU" sz="1800" b="1" dirty="0">
                        <a:effectLst/>
                        <a:latin typeface="Times New Roman"/>
                        <a:ea typeface="Times New Roman"/>
                      </a:endParaRPr>
                    </a:p>
                  </a:txBody>
                  <a:tcPr marL="68580" marR="68580" marT="0" marB="0" anchor="ctr"/>
                </a:tc>
                <a:extLst>
                  <a:ext uri="{0D108BD9-81ED-4DB2-BD59-A6C34878D82A}">
                    <a16:rowId xmlns:a16="http://schemas.microsoft.com/office/drawing/2014/main" val="10000"/>
                  </a:ext>
                </a:extLst>
              </a:tr>
              <a:tr h="553578">
                <a:tc>
                  <a:txBody>
                    <a:bodyPr/>
                    <a:lstStyle/>
                    <a:p>
                      <a:pPr algn="just">
                        <a:lnSpc>
                          <a:spcPct val="140000"/>
                        </a:lnSpc>
                        <a:spcAft>
                          <a:spcPts val="0"/>
                        </a:spcAft>
                      </a:pPr>
                      <a:r>
                        <a:rPr lang="ru-RU" sz="2000" b="1" dirty="0">
                          <a:effectLst/>
                        </a:rPr>
                        <a:t>Авиастроительный</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smtClean="0">
                          <a:effectLst/>
                          <a:latin typeface="Times New Roman"/>
                          <a:ea typeface="Times New Roman"/>
                        </a:rPr>
                        <a:t>4,5%</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smtClean="0">
                          <a:effectLst/>
                          <a:latin typeface="Times New Roman"/>
                          <a:ea typeface="Times New Roman"/>
                        </a:rPr>
                        <a:t>1,0%</a:t>
                      </a:r>
                      <a:endParaRPr lang="ru-RU" sz="1800" b="1" dirty="0">
                        <a:effectLst/>
                        <a:latin typeface="Times New Roman"/>
                        <a:ea typeface="Times New Roman"/>
                      </a:endParaRPr>
                    </a:p>
                  </a:txBody>
                  <a:tcPr marL="68580" marR="68580" marT="0" marB="0" anchor="ctr"/>
                </a:tc>
                <a:tc>
                  <a:txBody>
                    <a:bodyPr/>
                    <a:lstStyle/>
                    <a:p>
                      <a:pPr algn="ctr"/>
                      <a:r>
                        <a:rPr lang="ru-RU" b="1" dirty="0" smtClean="0"/>
                        <a:t>-3,5%</a:t>
                      </a:r>
                      <a:endParaRPr lang="ru-RU" b="1" dirty="0"/>
                    </a:p>
                  </a:txBody>
                  <a:tcPr marL="68580" marR="68580" marT="0" marB="0" anchor="ctr">
                    <a:solidFill>
                      <a:srgbClr val="92D050"/>
                    </a:solidFill>
                  </a:tcPr>
                </a:tc>
                <a:extLst>
                  <a:ext uri="{0D108BD9-81ED-4DB2-BD59-A6C34878D82A}">
                    <a16:rowId xmlns:a16="http://schemas.microsoft.com/office/drawing/2014/main" val="10001"/>
                  </a:ext>
                </a:extLst>
              </a:tr>
              <a:tr h="547090">
                <a:tc>
                  <a:txBody>
                    <a:bodyPr/>
                    <a:lstStyle/>
                    <a:p>
                      <a:pPr algn="just">
                        <a:lnSpc>
                          <a:spcPct val="140000"/>
                        </a:lnSpc>
                        <a:spcAft>
                          <a:spcPts val="0"/>
                        </a:spcAft>
                      </a:pPr>
                      <a:r>
                        <a:rPr lang="ru-RU" sz="2000" b="1">
                          <a:effectLst/>
                        </a:rPr>
                        <a:t>Вахитовский</a:t>
                      </a:r>
                      <a:endParaRPr lang="ru-RU" sz="1800" b="1">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smtClean="0">
                          <a:effectLst/>
                          <a:latin typeface="Times New Roman"/>
                          <a:ea typeface="Times New Roman"/>
                        </a:rPr>
                        <a:t>2,6%</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smtClean="0">
                          <a:effectLst/>
                          <a:latin typeface="Times New Roman"/>
                          <a:ea typeface="Times New Roman"/>
                        </a:rPr>
                        <a:t>0,0%</a:t>
                      </a:r>
                      <a:endParaRPr lang="ru-RU" sz="1800" b="1" dirty="0">
                        <a:effectLst/>
                        <a:latin typeface="Times New Roman"/>
                        <a:ea typeface="Times New Roman"/>
                      </a:endParaRPr>
                    </a:p>
                  </a:txBody>
                  <a:tcPr marL="68580" marR="68580" marT="0" marB="0" anchor="ctr"/>
                </a:tc>
                <a:tc>
                  <a:txBody>
                    <a:bodyPr/>
                    <a:lstStyle/>
                    <a:p>
                      <a:pPr algn="ctr"/>
                      <a:r>
                        <a:rPr lang="ru-RU" b="1" dirty="0" smtClean="0"/>
                        <a:t>-2,6%</a:t>
                      </a:r>
                      <a:endParaRPr lang="ru-RU" b="1" dirty="0"/>
                    </a:p>
                  </a:txBody>
                  <a:tcPr marL="68580" marR="68580" marT="0" marB="0" anchor="ctr">
                    <a:solidFill>
                      <a:srgbClr val="92D050"/>
                    </a:solidFill>
                  </a:tcPr>
                </a:tc>
                <a:extLst>
                  <a:ext uri="{0D108BD9-81ED-4DB2-BD59-A6C34878D82A}">
                    <a16:rowId xmlns:a16="http://schemas.microsoft.com/office/drawing/2014/main" val="10002"/>
                  </a:ext>
                </a:extLst>
              </a:tr>
              <a:tr h="547090">
                <a:tc>
                  <a:txBody>
                    <a:bodyPr/>
                    <a:lstStyle/>
                    <a:p>
                      <a:pPr algn="just">
                        <a:lnSpc>
                          <a:spcPct val="140000"/>
                        </a:lnSpc>
                        <a:spcAft>
                          <a:spcPts val="0"/>
                        </a:spcAft>
                      </a:pPr>
                      <a:r>
                        <a:rPr lang="ru-RU" sz="2000" b="1">
                          <a:effectLst/>
                        </a:rPr>
                        <a:t>Кировский</a:t>
                      </a:r>
                      <a:endParaRPr lang="ru-RU" sz="1800" b="1">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smtClean="0">
                          <a:effectLst/>
                          <a:latin typeface="Times New Roman"/>
                          <a:ea typeface="Times New Roman"/>
                        </a:rPr>
                        <a:t>3,8%</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smtClean="0">
                          <a:effectLst/>
                          <a:latin typeface="Times New Roman"/>
                          <a:ea typeface="Times New Roman"/>
                        </a:rPr>
                        <a:t>6,9%</a:t>
                      </a:r>
                      <a:endParaRPr lang="ru-RU" sz="1800" b="1" dirty="0">
                        <a:effectLst/>
                        <a:latin typeface="Times New Roman"/>
                        <a:ea typeface="Times New Roman"/>
                      </a:endParaRPr>
                    </a:p>
                  </a:txBody>
                  <a:tcPr marL="68580" marR="68580" marT="0" marB="0" anchor="ctr"/>
                </a:tc>
                <a:tc>
                  <a:txBody>
                    <a:bodyPr/>
                    <a:lstStyle/>
                    <a:p>
                      <a:pPr algn="ctr"/>
                      <a:r>
                        <a:rPr lang="ru-RU" b="1" dirty="0" smtClean="0"/>
                        <a:t>+3,1%</a:t>
                      </a:r>
                      <a:endParaRPr lang="ru-RU" b="1" dirty="0"/>
                    </a:p>
                  </a:txBody>
                  <a:tcPr marL="68580" marR="68580" marT="0" marB="0" anchor="ctr"/>
                </a:tc>
                <a:extLst>
                  <a:ext uri="{0D108BD9-81ED-4DB2-BD59-A6C34878D82A}">
                    <a16:rowId xmlns:a16="http://schemas.microsoft.com/office/drawing/2014/main" val="10003"/>
                  </a:ext>
                </a:extLst>
              </a:tr>
              <a:tr h="547090">
                <a:tc>
                  <a:txBody>
                    <a:bodyPr/>
                    <a:lstStyle/>
                    <a:p>
                      <a:pPr algn="just">
                        <a:lnSpc>
                          <a:spcPct val="140000"/>
                        </a:lnSpc>
                        <a:spcAft>
                          <a:spcPts val="0"/>
                        </a:spcAft>
                      </a:pPr>
                      <a:r>
                        <a:rPr lang="ru-RU" sz="2000" b="1">
                          <a:effectLst/>
                        </a:rPr>
                        <a:t>Московский</a:t>
                      </a:r>
                      <a:endParaRPr lang="ru-RU" sz="1800" b="1">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smtClean="0">
                          <a:effectLst/>
                          <a:latin typeface="Times New Roman"/>
                          <a:ea typeface="Times New Roman"/>
                        </a:rPr>
                        <a:t>4,4%</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smtClean="0">
                          <a:effectLst/>
                          <a:latin typeface="Times New Roman"/>
                          <a:ea typeface="Times New Roman"/>
                        </a:rPr>
                        <a:t>2,1%</a:t>
                      </a:r>
                      <a:endParaRPr lang="ru-RU" sz="1800" b="1" dirty="0">
                        <a:effectLst/>
                        <a:latin typeface="Times New Roman"/>
                        <a:ea typeface="Times New Roman"/>
                      </a:endParaRPr>
                    </a:p>
                  </a:txBody>
                  <a:tcPr marL="68580" marR="68580" marT="0" marB="0" anchor="ctr"/>
                </a:tc>
                <a:tc>
                  <a:txBody>
                    <a:bodyPr/>
                    <a:lstStyle/>
                    <a:p>
                      <a:pPr algn="ctr"/>
                      <a:r>
                        <a:rPr lang="ru-RU" b="1" dirty="0" smtClean="0"/>
                        <a:t>-2,3%</a:t>
                      </a:r>
                      <a:endParaRPr lang="ru-RU" b="1" dirty="0"/>
                    </a:p>
                  </a:txBody>
                  <a:tcPr marL="68580" marR="68580" marT="0" marB="0" anchor="ctr">
                    <a:solidFill>
                      <a:srgbClr val="92D050"/>
                    </a:solidFill>
                  </a:tcPr>
                </a:tc>
                <a:extLst>
                  <a:ext uri="{0D108BD9-81ED-4DB2-BD59-A6C34878D82A}">
                    <a16:rowId xmlns:a16="http://schemas.microsoft.com/office/drawing/2014/main" val="10004"/>
                  </a:ext>
                </a:extLst>
              </a:tr>
              <a:tr h="547090">
                <a:tc>
                  <a:txBody>
                    <a:bodyPr/>
                    <a:lstStyle/>
                    <a:p>
                      <a:pPr algn="just">
                        <a:lnSpc>
                          <a:spcPct val="140000"/>
                        </a:lnSpc>
                        <a:spcAft>
                          <a:spcPts val="0"/>
                        </a:spcAft>
                      </a:pPr>
                      <a:r>
                        <a:rPr lang="ru-RU" sz="2000" b="1">
                          <a:effectLst/>
                        </a:rPr>
                        <a:t>Ново-Савиновский</a:t>
                      </a:r>
                      <a:endParaRPr lang="ru-RU" sz="1800" b="1">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smtClean="0">
                          <a:effectLst/>
                          <a:latin typeface="Times New Roman"/>
                          <a:ea typeface="Times New Roman"/>
                        </a:rPr>
                        <a:t>4,6%</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smtClean="0">
                          <a:effectLst/>
                          <a:latin typeface="Times New Roman"/>
                          <a:ea typeface="Times New Roman"/>
                        </a:rPr>
                        <a:t>0,7%</a:t>
                      </a:r>
                      <a:endParaRPr lang="ru-RU" sz="1800" b="1" dirty="0">
                        <a:effectLst/>
                        <a:latin typeface="Times New Roman"/>
                        <a:ea typeface="Times New Roman"/>
                      </a:endParaRPr>
                    </a:p>
                  </a:txBody>
                  <a:tcPr marL="68580" marR="68580" marT="0" marB="0" anchor="ctr"/>
                </a:tc>
                <a:tc>
                  <a:txBody>
                    <a:bodyPr/>
                    <a:lstStyle/>
                    <a:p>
                      <a:pPr algn="ctr"/>
                      <a:r>
                        <a:rPr lang="ru-RU" b="1" dirty="0" smtClean="0"/>
                        <a:t>-3,9%</a:t>
                      </a:r>
                      <a:endParaRPr lang="ru-RU" b="1" dirty="0"/>
                    </a:p>
                  </a:txBody>
                  <a:tcPr marL="68580" marR="68580" marT="0" marB="0" anchor="ctr">
                    <a:solidFill>
                      <a:srgbClr val="92D050"/>
                    </a:solidFill>
                  </a:tcPr>
                </a:tc>
                <a:extLst>
                  <a:ext uri="{0D108BD9-81ED-4DB2-BD59-A6C34878D82A}">
                    <a16:rowId xmlns:a16="http://schemas.microsoft.com/office/drawing/2014/main" val="10005"/>
                  </a:ext>
                </a:extLst>
              </a:tr>
              <a:tr h="557538">
                <a:tc>
                  <a:txBody>
                    <a:bodyPr/>
                    <a:lstStyle/>
                    <a:p>
                      <a:pPr algn="just">
                        <a:lnSpc>
                          <a:spcPct val="140000"/>
                        </a:lnSpc>
                        <a:spcAft>
                          <a:spcPts val="0"/>
                        </a:spcAft>
                      </a:pPr>
                      <a:r>
                        <a:rPr lang="ru-RU" sz="2000" b="1">
                          <a:effectLst/>
                        </a:rPr>
                        <a:t>Приволжский</a:t>
                      </a:r>
                      <a:endParaRPr lang="ru-RU" sz="1800" b="1">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smtClean="0">
                          <a:effectLst/>
                          <a:latin typeface="Times New Roman"/>
                          <a:ea typeface="Times New Roman"/>
                        </a:rPr>
                        <a:t>1,6%</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smtClean="0">
                          <a:effectLst/>
                          <a:latin typeface="Times New Roman"/>
                          <a:ea typeface="Times New Roman"/>
                        </a:rPr>
                        <a:t>0,2%</a:t>
                      </a:r>
                      <a:endParaRPr lang="ru-RU" sz="1800" b="1" dirty="0">
                        <a:effectLst/>
                        <a:latin typeface="Times New Roman"/>
                        <a:ea typeface="Times New Roman"/>
                      </a:endParaRPr>
                    </a:p>
                  </a:txBody>
                  <a:tcPr marL="68580" marR="68580" marT="0" marB="0" anchor="ctr"/>
                </a:tc>
                <a:tc>
                  <a:txBody>
                    <a:bodyPr/>
                    <a:lstStyle/>
                    <a:p>
                      <a:pPr algn="ctr"/>
                      <a:r>
                        <a:rPr lang="ru-RU" b="1" dirty="0" smtClean="0"/>
                        <a:t>-1,4%</a:t>
                      </a:r>
                      <a:endParaRPr lang="ru-RU" b="1" dirty="0"/>
                    </a:p>
                  </a:txBody>
                  <a:tcPr marL="68580" marR="68580" marT="0" marB="0" anchor="ctr">
                    <a:solidFill>
                      <a:srgbClr val="92D050"/>
                    </a:solidFill>
                  </a:tcPr>
                </a:tc>
                <a:extLst>
                  <a:ext uri="{0D108BD9-81ED-4DB2-BD59-A6C34878D82A}">
                    <a16:rowId xmlns:a16="http://schemas.microsoft.com/office/drawing/2014/main" val="10006"/>
                  </a:ext>
                </a:extLst>
              </a:tr>
              <a:tr h="547090">
                <a:tc>
                  <a:txBody>
                    <a:bodyPr/>
                    <a:lstStyle/>
                    <a:p>
                      <a:pPr algn="just">
                        <a:lnSpc>
                          <a:spcPct val="140000"/>
                        </a:lnSpc>
                        <a:spcAft>
                          <a:spcPts val="0"/>
                        </a:spcAft>
                      </a:pPr>
                      <a:r>
                        <a:rPr lang="ru-RU" sz="2000" b="1">
                          <a:effectLst/>
                        </a:rPr>
                        <a:t>Советский</a:t>
                      </a:r>
                      <a:endParaRPr lang="ru-RU" sz="1800" b="1">
                        <a:effectLst/>
                        <a:latin typeface="Times New Roman"/>
                        <a:ea typeface="Times New Roman"/>
                      </a:endParaRPr>
                    </a:p>
                  </a:txBody>
                  <a:tcPr marL="68580" marR="68580" marT="0" marB="0" anchor="ctr"/>
                </a:tc>
                <a:tc>
                  <a:txBody>
                    <a:bodyPr/>
                    <a:lstStyle/>
                    <a:p>
                      <a:pPr marL="0" marR="0" indent="0" algn="ctr" defTabSz="914400" rtl="0" eaLnBrk="1" fontAlgn="auto" latinLnBrk="0" hangingPunct="1">
                        <a:lnSpc>
                          <a:spcPct val="140000"/>
                        </a:lnSpc>
                        <a:spcBef>
                          <a:spcPts val="0"/>
                        </a:spcBef>
                        <a:spcAft>
                          <a:spcPts val="0"/>
                        </a:spcAft>
                        <a:buClrTx/>
                        <a:buSzTx/>
                        <a:buFontTx/>
                        <a:buNone/>
                        <a:tabLst/>
                        <a:defRPr/>
                      </a:pPr>
                      <a:r>
                        <a:rPr lang="ru-RU" sz="1800" b="1" dirty="0" smtClean="0">
                          <a:effectLst/>
                          <a:latin typeface="Times New Roman"/>
                          <a:ea typeface="Times New Roman"/>
                        </a:rPr>
                        <a:t>0,7%</a:t>
                      </a:r>
                    </a:p>
                  </a:txBody>
                  <a:tcPr marL="68580" marR="68580" marT="0" marB="0" anchor="ctr"/>
                </a:tc>
                <a:tc>
                  <a:txBody>
                    <a:bodyPr/>
                    <a:lstStyle/>
                    <a:p>
                      <a:pPr algn="ctr">
                        <a:lnSpc>
                          <a:spcPct val="140000"/>
                        </a:lnSpc>
                        <a:spcAft>
                          <a:spcPts val="0"/>
                        </a:spcAft>
                      </a:pPr>
                      <a:r>
                        <a:rPr lang="ru-RU" sz="1800" b="1" dirty="0" smtClean="0">
                          <a:effectLst/>
                          <a:latin typeface="Times New Roman"/>
                          <a:ea typeface="Times New Roman"/>
                        </a:rPr>
                        <a:t>0,5%</a:t>
                      </a:r>
                      <a:endParaRPr lang="ru-RU" sz="1800" b="1" dirty="0">
                        <a:effectLst/>
                        <a:latin typeface="Times New Roman"/>
                        <a:ea typeface="Times New Roman"/>
                      </a:endParaRPr>
                    </a:p>
                  </a:txBody>
                  <a:tcPr marL="68580" marR="68580" marT="0" marB="0" anchor="ctr"/>
                </a:tc>
                <a:tc>
                  <a:txBody>
                    <a:bodyPr/>
                    <a:lstStyle/>
                    <a:p>
                      <a:pPr algn="ctr"/>
                      <a:r>
                        <a:rPr lang="ru-RU" b="1" dirty="0" smtClean="0"/>
                        <a:t>-0,2%</a:t>
                      </a:r>
                      <a:endParaRPr lang="ru-RU" b="1" dirty="0"/>
                    </a:p>
                  </a:txBody>
                  <a:tcPr marL="68580" marR="68580" marT="0" marB="0" anchor="ctr">
                    <a:solidFill>
                      <a:srgbClr val="92D050"/>
                    </a:solidFill>
                  </a:tcPr>
                </a:tc>
                <a:extLst>
                  <a:ext uri="{0D108BD9-81ED-4DB2-BD59-A6C34878D82A}">
                    <a16:rowId xmlns:a16="http://schemas.microsoft.com/office/drawing/2014/main" val="10007"/>
                  </a:ext>
                </a:extLst>
              </a:tr>
              <a:tr h="547090">
                <a:tc>
                  <a:txBody>
                    <a:bodyPr/>
                    <a:lstStyle/>
                    <a:p>
                      <a:pPr algn="just">
                        <a:lnSpc>
                          <a:spcPct val="140000"/>
                        </a:lnSpc>
                        <a:spcAft>
                          <a:spcPts val="0"/>
                        </a:spcAft>
                      </a:pPr>
                      <a:r>
                        <a:rPr lang="ru-RU" sz="2000" b="1" dirty="0" smtClean="0">
                          <a:solidFill>
                            <a:schemeClr val="bg1"/>
                          </a:solidFill>
                          <a:effectLst/>
                        </a:rPr>
                        <a:t>КАЗАНЬ</a:t>
                      </a:r>
                      <a:endParaRPr lang="ru-RU" sz="1800" b="1" dirty="0">
                        <a:solidFill>
                          <a:schemeClr val="bg1"/>
                        </a:solidFill>
                        <a:effectLst/>
                        <a:latin typeface="Times New Roman"/>
                        <a:ea typeface="Times New Roman"/>
                      </a:endParaRPr>
                    </a:p>
                  </a:txBody>
                  <a:tcPr marL="68580" marR="68580" marT="0" marB="0" anchor="ctr">
                    <a:solidFill>
                      <a:schemeClr val="tx2">
                        <a:lumMod val="60000"/>
                        <a:lumOff val="40000"/>
                      </a:schemeClr>
                    </a:solidFill>
                  </a:tcPr>
                </a:tc>
                <a:tc>
                  <a:txBody>
                    <a:bodyPr/>
                    <a:lstStyle/>
                    <a:p>
                      <a:pPr algn="ctr">
                        <a:lnSpc>
                          <a:spcPct val="140000"/>
                        </a:lnSpc>
                        <a:spcAft>
                          <a:spcPts val="0"/>
                        </a:spcAft>
                      </a:pPr>
                      <a:r>
                        <a:rPr lang="ru-RU" sz="1800" b="1" dirty="0" smtClean="0">
                          <a:effectLst/>
                          <a:latin typeface="Times New Roman"/>
                          <a:ea typeface="Times New Roman"/>
                        </a:rPr>
                        <a:t>3,0%</a:t>
                      </a:r>
                      <a:endParaRPr lang="ru-RU" sz="1800" b="1" dirty="0">
                        <a:effectLst/>
                        <a:latin typeface="Times New Roman"/>
                        <a:ea typeface="Times New Roman"/>
                      </a:endParaRPr>
                    </a:p>
                  </a:txBody>
                  <a:tcPr marL="68580" marR="68580" marT="0" marB="0" anchor="ctr">
                    <a:solidFill>
                      <a:schemeClr val="tx2">
                        <a:lumMod val="60000"/>
                        <a:lumOff val="40000"/>
                      </a:schemeClr>
                    </a:solidFill>
                  </a:tcPr>
                </a:tc>
                <a:tc>
                  <a:txBody>
                    <a:bodyPr/>
                    <a:lstStyle/>
                    <a:p>
                      <a:pPr algn="ctr">
                        <a:lnSpc>
                          <a:spcPct val="140000"/>
                        </a:lnSpc>
                        <a:spcAft>
                          <a:spcPts val="0"/>
                        </a:spcAft>
                      </a:pPr>
                      <a:r>
                        <a:rPr lang="ru-RU" sz="1800" b="1" dirty="0" smtClean="0">
                          <a:effectLst/>
                          <a:latin typeface="Times New Roman"/>
                          <a:ea typeface="Times New Roman"/>
                        </a:rPr>
                        <a:t>1,1%</a:t>
                      </a:r>
                      <a:endParaRPr lang="ru-RU" sz="1800" b="1" dirty="0">
                        <a:effectLst/>
                        <a:latin typeface="Times New Roman"/>
                        <a:ea typeface="Times New Roman"/>
                      </a:endParaRPr>
                    </a:p>
                  </a:txBody>
                  <a:tcPr marL="68580" marR="68580" marT="0" marB="0" anchor="ctr">
                    <a:solidFill>
                      <a:schemeClr val="tx2">
                        <a:lumMod val="60000"/>
                        <a:lumOff val="40000"/>
                      </a:schemeClr>
                    </a:solidFill>
                  </a:tcPr>
                </a:tc>
                <a:tc>
                  <a:txBody>
                    <a:bodyPr/>
                    <a:lstStyle/>
                    <a:p>
                      <a:pPr algn="ctr"/>
                      <a:r>
                        <a:rPr lang="ru-RU" b="1" dirty="0" smtClean="0"/>
                        <a:t>-1,9%</a:t>
                      </a:r>
                      <a:endParaRPr lang="ru-RU" b="1" dirty="0"/>
                    </a:p>
                  </a:txBody>
                  <a:tcPr marL="68580" marR="68580" marT="0" marB="0" anchor="ctr">
                    <a:solidFill>
                      <a:srgbClr val="92D050"/>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074254908"/>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533" y="110068"/>
            <a:ext cx="8932334" cy="1159932"/>
          </a:xfrm>
        </p:spPr>
        <p:txBody>
          <a:bodyPr anchor="t">
            <a:noAutofit/>
          </a:bodyPr>
          <a:lstStyle/>
          <a:p>
            <a:pPr>
              <a:lnSpc>
                <a:spcPct val="100000"/>
              </a:lnSpc>
            </a:pPr>
            <a:r>
              <a:rPr lang="ru-RU" sz="2400" b="1" dirty="0" smtClean="0">
                <a:effectLst/>
              </a:rPr>
              <a:t>Динамика результатов </a:t>
            </a:r>
            <a:br>
              <a:rPr lang="ru-RU" sz="2400" b="1" dirty="0" smtClean="0">
                <a:effectLst/>
              </a:rPr>
            </a:br>
            <a:r>
              <a:rPr lang="ru-RU" sz="2400" b="1" dirty="0" smtClean="0">
                <a:effectLst/>
              </a:rPr>
              <a:t>по математике базового уровня </a:t>
            </a:r>
            <a:br>
              <a:rPr lang="ru-RU" sz="2400" b="1" dirty="0" smtClean="0">
                <a:effectLst/>
              </a:rPr>
            </a:br>
            <a:r>
              <a:rPr lang="ru-RU" sz="2400" b="1" dirty="0" smtClean="0">
                <a:solidFill>
                  <a:srgbClr val="FF0000"/>
                </a:solidFill>
                <a:effectLst/>
              </a:rPr>
              <a:t>(доля не преодолевших порог)</a:t>
            </a:r>
            <a:endParaRPr lang="ru-RU" sz="4800" dirty="0">
              <a:solidFill>
                <a:srgbClr val="FF0000"/>
              </a:solidFill>
              <a:effectLst/>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880532" cy="672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Таблица 5"/>
          <p:cNvGraphicFramePr>
            <a:graphicFrameLocks noGrp="1"/>
          </p:cNvGraphicFramePr>
          <p:nvPr>
            <p:extLst>
              <p:ext uri="{D42A27DB-BD31-4B8C-83A1-F6EECF244321}">
                <p14:modId xmlns:p14="http://schemas.microsoft.com/office/powerpoint/2010/main" val="175538148"/>
              </p:ext>
            </p:extLst>
          </p:nvPr>
        </p:nvGraphicFramePr>
        <p:xfrm>
          <a:off x="440267" y="1419563"/>
          <a:ext cx="8356600" cy="4856217"/>
        </p:xfrm>
        <a:graphic>
          <a:graphicData uri="http://schemas.openxmlformats.org/drawingml/2006/table">
            <a:tbl>
              <a:tblPr firstRow="1" firstCol="1" bandRow="1">
                <a:tableStyleId>{5C22544A-7EE6-4342-B048-85BDC9FD1C3A}</a:tableStyleId>
              </a:tblPr>
              <a:tblGrid>
                <a:gridCol w="3303832">
                  <a:extLst>
                    <a:ext uri="{9D8B030D-6E8A-4147-A177-3AD203B41FA5}">
                      <a16:colId xmlns:a16="http://schemas.microsoft.com/office/drawing/2014/main" val="20000"/>
                    </a:ext>
                  </a:extLst>
                </a:gridCol>
                <a:gridCol w="1684256">
                  <a:extLst>
                    <a:ext uri="{9D8B030D-6E8A-4147-A177-3AD203B41FA5}">
                      <a16:colId xmlns:a16="http://schemas.microsoft.com/office/drawing/2014/main" val="20001"/>
                    </a:ext>
                  </a:extLst>
                </a:gridCol>
                <a:gridCol w="1684256">
                  <a:extLst>
                    <a:ext uri="{9D8B030D-6E8A-4147-A177-3AD203B41FA5}">
                      <a16:colId xmlns:a16="http://schemas.microsoft.com/office/drawing/2014/main" val="20002"/>
                    </a:ext>
                  </a:extLst>
                </a:gridCol>
                <a:gridCol w="1684256">
                  <a:extLst>
                    <a:ext uri="{9D8B030D-6E8A-4147-A177-3AD203B41FA5}">
                      <a16:colId xmlns:a16="http://schemas.microsoft.com/office/drawing/2014/main" val="20003"/>
                    </a:ext>
                  </a:extLst>
                </a:gridCol>
              </a:tblGrid>
              <a:tr h="462561">
                <a:tc>
                  <a:txBody>
                    <a:bodyPr/>
                    <a:lstStyle/>
                    <a:p>
                      <a:pPr algn="ctr">
                        <a:lnSpc>
                          <a:spcPct val="140000"/>
                        </a:lnSpc>
                        <a:spcAft>
                          <a:spcPts val="0"/>
                        </a:spcAft>
                      </a:pPr>
                      <a:r>
                        <a:rPr lang="ru-RU" sz="2000" b="1" dirty="0">
                          <a:effectLst/>
                        </a:rPr>
                        <a:t>Район</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rPr>
                        <a:t>2017</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rPr>
                        <a:t>2018</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rPr>
                        <a:t>Динамика</a:t>
                      </a:r>
                      <a:endParaRPr lang="ru-RU" sz="1800" b="1" dirty="0">
                        <a:effectLst/>
                        <a:latin typeface="Times New Roman"/>
                        <a:ea typeface="Times New Roman"/>
                      </a:endParaRPr>
                    </a:p>
                  </a:txBody>
                  <a:tcPr marL="68580" marR="68580" marT="0" marB="0" anchor="ctr"/>
                </a:tc>
                <a:extLst>
                  <a:ext uri="{0D108BD9-81ED-4DB2-BD59-A6C34878D82A}">
                    <a16:rowId xmlns:a16="http://schemas.microsoft.com/office/drawing/2014/main" val="10000"/>
                  </a:ext>
                </a:extLst>
              </a:tr>
              <a:tr h="553578">
                <a:tc>
                  <a:txBody>
                    <a:bodyPr/>
                    <a:lstStyle/>
                    <a:p>
                      <a:pPr algn="just">
                        <a:lnSpc>
                          <a:spcPct val="140000"/>
                        </a:lnSpc>
                        <a:spcAft>
                          <a:spcPts val="0"/>
                        </a:spcAft>
                      </a:pPr>
                      <a:r>
                        <a:rPr lang="ru-RU" sz="2000" b="1" dirty="0">
                          <a:effectLst/>
                        </a:rPr>
                        <a:t>Авиастроительный</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smtClean="0">
                          <a:effectLst/>
                          <a:latin typeface="Times New Roman"/>
                          <a:ea typeface="Times New Roman"/>
                        </a:rPr>
                        <a:t>0,4%</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smtClean="0">
                          <a:effectLst/>
                          <a:latin typeface="Times New Roman"/>
                          <a:ea typeface="Times New Roman"/>
                        </a:rPr>
                        <a:t>1,6%</a:t>
                      </a:r>
                      <a:endParaRPr lang="ru-RU" sz="1800" b="1" dirty="0">
                        <a:effectLst/>
                        <a:latin typeface="Times New Roman"/>
                        <a:ea typeface="Times New Roman"/>
                      </a:endParaRPr>
                    </a:p>
                  </a:txBody>
                  <a:tcPr marL="68580" marR="68580" marT="0" marB="0" anchor="ctr"/>
                </a:tc>
                <a:tc>
                  <a:txBody>
                    <a:bodyPr/>
                    <a:lstStyle/>
                    <a:p>
                      <a:pPr algn="ctr"/>
                      <a:r>
                        <a:rPr lang="ru-RU" b="1" dirty="0" smtClean="0"/>
                        <a:t>+1,2</a:t>
                      </a:r>
                      <a:endParaRPr lang="ru-RU" b="1" dirty="0"/>
                    </a:p>
                  </a:txBody>
                  <a:tcPr marL="68580" marR="68580" marT="0" marB="0" anchor="ctr">
                    <a:solidFill>
                      <a:srgbClr val="FFC000"/>
                    </a:solidFill>
                  </a:tcPr>
                </a:tc>
                <a:extLst>
                  <a:ext uri="{0D108BD9-81ED-4DB2-BD59-A6C34878D82A}">
                    <a16:rowId xmlns:a16="http://schemas.microsoft.com/office/drawing/2014/main" val="10001"/>
                  </a:ext>
                </a:extLst>
              </a:tr>
              <a:tr h="547090">
                <a:tc>
                  <a:txBody>
                    <a:bodyPr/>
                    <a:lstStyle/>
                    <a:p>
                      <a:pPr algn="just">
                        <a:lnSpc>
                          <a:spcPct val="140000"/>
                        </a:lnSpc>
                        <a:spcAft>
                          <a:spcPts val="0"/>
                        </a:spcAft>
                      </a:pPr>
                      <a:r>
                        <a:rPr lang="ru-RU" sz="2000" b="1">
                          <a:effectLst/>
                        </a:rPr>
                        <a:t>Вахитовский</a:t>
                      </a:r>
                      <a:endParaRPr lang="ru-RU" sz="1800" b="1">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smtClean="0">
                          <a:effectLst/>
                          <a:latin typeface="Times New Roman"/>
                          <a:ea typeface="Times New Roman"/>
                        </a:rPr>
                        <a:t>0,5%</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smtClean="0">
                          <a:effectLst/>
                          <a:latin typeface="Times New Roman"/>
                          <a:ea typeface="Times New Roman"/>
                        </a:rPr>
                        <a:t>0,5%</a:t>
                      </a:r>
                      <a:endParaRPr lang="ru-RU" sz="1800" b="1" dirty="0">
                        <a:effectLst/>
                        <a:latin typeface="Times New Roman"/>
                        <a:ea typeface="Times New Roman"/>
                      </a:endParaRPr>
                    </a:p>
                  </a:txBody>
                  <a:tcPr marL="68580" marR="68580" marT="0" marB="0" anchor="ctr"/>
                </a:tc>
                <a:tc>
                  <a:txBody>
                    <a:bodyPr/>
                    <a:lstStyle/>
                    <a:p>
                      <a:pPr algn="ctr"/>
                      <a:r>
                        <a:rPr lang="ru-RU" b="1" dirty="0" smtClean="0"/>
                        <a:t>0,0</a:t>
                      </a:r>
                      <a:endParaRPr lang="ru-RU" b="1" dirty="0"/>
                    </a:p>
                  </a:txBody>
                  <a:tcPr marL="68580" marR="68580" marT="0" marB="0" anchor="ctr">
                    <a:solidFill>
                      <a:schemeClr val="accent6">
                        <a:lumMod val="20000"/>
                        <a:lumOff val="80000"/>
                      </a:schemeClr>
                    </a:solidFill>
                  </a:tcPr>
                </a:tc>
                <a:extLst>
                  <a:ext uri="{0D108BD9-81ED-4DB2-BD59-A6C34878D82A}">
                    <a16:rowId xmlns:a16="http://schemas.microsoft.com/office/drawing/2014/main" val="10002"/>
                  </a:ext>
                </a:extLst>
              </a:tr>
              <a:tr h="547090">
                <a:tc>
                  <a:txBody>
                    <a:bodyPr/>
                    <a:lstStyle/>
                    <a:p>
                      <a:pPr algn="just">
                        <a:lnSpc>
                          <a:spcPct val="140000"/>
                        </a:lnSpc>
                        <a:spcAft>
                          <a:spcPts val="0"/>
                        </a:spcAft>
                      </a:pPr>
                      <a:r>
                        <a:rPr lang="ru-RU" sz="2000" b="1">
                          <a:effectLst/>
                        </a:rPr>
                        <a:t>Кировский</a:t>
                      </a:r>
                      <a:endParaRPr lang="ru-RU" sz="1800" b="1">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smtClean="0">
                          <a:effectLst/>
                          <a:latin typeface="Times New Roman"/>
                          <a:ea typeface="Times New Roman"/>
                        </a:rPr>
                        <a:t>0,7%</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smtClean="0">
                          <a:effectLst/>
                          <a:latin typeface="Times New Roman"/>
                          <a:ea typeface="Times New Roman"/>
                        </a:rPr>
                        <a:t>0,7%</a:t>
                      </a:r>
                      <a:endParaRPr lang="ru-RU" sz="1800" b="1" dirty="0">
                        <a:effectLst/>
                        <a:latin typeface="Times New Roman"/>
                        <a:ea typeface="Times New Roman"/>
                      </a:endParaRPr>
                    </a:p>
                  </a:txBody>
                  <a:tcPr marL="68580" marR="68580" marT="0" marB="0" anchor="ctr"/>
                </a:tc>
                <a:tc>
                  <a:txBody>
                    <a:bodyPr/>
                    <a:lstStyle/>
                    <a:p>
                      <a:pPr algn="ctr"/>
                      <a:r>
                        <a:rPr lang="ru-RU" b="1" dirty="0" smtClean="0"/>
                        <a:t>0,0</a:t>
                      </a:r>
                      <a:endParaRPr lang="ru-RU" b="1" dirty="0"/>
                    </a:p>
                  </a:txBody>
                  <a:tcPr marL="68580" marR="68580" marT="0" marB="0" anchor="ctr"/>
                </a:tc>
                <a:extLst>
                  <a:ext uri="{0D108BD9-81ED-4DB2-BD59-A6C34878D82A}">
                    <a16:rowId xmlns:a16="http://schemas.microsoft.com/office/drawing/2014/main" val="10003"/>
                  </a:ext>
                </a:extLst>
              </a:tr>
              <a:tr h="547090">
                <a:tc>
                  <a:txBody>
                    <a:bodyPr/>
                    <a:lstStyle/>
                    <a:p>
                      <a:pPr algn="just">
                        <a:lnSpc>
                          <a:spcPct val="140000"/>
                        </a:lnSpc>
                        <a:spcAft>
                          <a:spcPts val="0"/>
                        </a:spcAft>
                      </a:pPr>
                      <a:r>
                        <a:rPr lang="ru-RU" sz="2000" b="1">
                          <a:effectLst/>
                        </a:rPr>
                        <a:t>Московский</a:t>
                      </a:r>
                      <a:endParaRPr lang="ru-RU" sz="1800" b="1">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smtClean="0">
                          <a:effectLst/>
                          <a:latin typeface="Times New Roman"/>
                          <a:ea typeface="Times New Roman"/>
                        </a:rPr>
                        <a:t>0,0%</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smtClean="0">
                          <a:effectLst/>
                          <a:latin typeface="Times New Roman"/>
                          <a:ea typeface="Times New Roman"/>
                        </a:rPr>
                        <a:t>0,6%</a:t>
                      </a:r>
                      <a:endParaRPr lang="ru-RU" sz="1800" b="1" dirty="0">
                        <a:effectLst/>
                        <a:latin typeface="Times New Roman"/>
                        <a:ea typeface="Times New Roman"/>
                      </a:endParaRPr>
                    </a:p>
                  </a:txBody>
                  <a:tcPr marL="68580" marR="68580" marT="0" marB="0" anchor="ctr"/>
                </a:tc>
                <a:tc>
                  <a:txBody>
                    <a:bodyPr/>
                    <a:lstStyle/>
                    <a:p>
                      <a:pPr algn="ctr"/>
                      <a:r>
                        <a:rPr lang="ru-RU" b="1" dirty="0" smtClean="0"/>
                        <a:t>+0,6</a:t>
                      </a:r>
                      <a:endParaRPr lang="ru-RU" b="1" dirty="0"/>
                    </a:p>
                  </a:txBody>
                  <a:tcPr marL="68580" marR="68580" marT="0" marB="0" anchor="ctr">
                    <a:solidFill>
                      <a:srgbClr val="FFC000"/>
                    </a:solidFill>
                  </a:tcPr>
                </a:tc>
                <a:extLst>
                  <a:ext uri="{0D108BD9-81ED-4DB2-BD59-A6C34878D82A}">
                    <a16:rowId xmlns:a16="http://schemas.microsoft.com/office/drawing/2014/main" val="10004"/>
                  </a:ext>
                </a:extLst>
              </a:tr>
              <a:tr h="547090">
                <a:tc>
                  <a:txBody>
                    <a:bodyPr/>
                    <a:lstStyle/>
                    <a:p>
                      <a:pPr algn="just">
                        <a:lnSpc>
                          <a:spcPct val="140000"/>
                        </a:lnSpc>
                        <a:spcAft>
                          <a:spcPts val="0"/>
                        </a:spcAft>
                      </a:pPr>
                      <a:r>
                        <a:rPr lang="ru-RU" sz="2000" b="1">
                          <a:effectLst/>
                        </a:rPr>
                        <a:t>Ново-Савиновский</a:t>
                      </a:r>
                      <a:endParaRPr lang="ru-RU" sz="1800" b="1">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smtClean="0">
                          <a:effectLst/>
                          <a:latin typeface="Times New Roman"/>
                          <a:ea typeface="Times New Roman"/>
                        </a:rPr>
                        <a:t>0,0%</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smtClean="0">
                          <a:effectLst/>
                          <a:latin typeface="Times New Roman"/>
                          <a:ea typeface="Times New Roman"/>
                        </a:rPr>
                        <a:t>1,8%</a:t>
                      </a:r>
                      <a:endParaRPr lang="ru-RU" sz="1800" b="1" dirty="0">
                        <a:effectLst/>
                        <a:latin typeface="Times New Roman"/>
                        <a:ea typeface="Times New Roman"/>
                      </a:endParaRPr>
                    </a:p>
                  </a:txBody>
                  <a:tcPr marL="68580" marR="68580" marT="0" marB="0" anchor="ctr"/>
                </a:tc>
                <a:tc>
                  <a:txBody>
                    <a:bodyPr/>
                    <a:lstStyle/>
                    <a:p>
                      <a:pPr algn="ctr"/>
                      <a:r>
                        <a:rPr lang="ru-RU" b="1" dirty="0" smtClean="0"/>
                        <a:t>+1,8</a:t>
                      </a:r>
                      <a:endParaRPr lang="ru-RU" b="1" dirty="0"/>
                    </a:p>
                  </a:txBody>
                  <a:tcPr marL="68580" marR="68580" marT="0" marB="0" anchor="ctr">
                    <a:solidFill>
                      <a:srgbClr val="FFC000"/>
                    </a:solidFill>
                  </a:tcPr>
                </a:tc>
                <a:extLst>
                  <a:ext uri="{0D108BD9-81ED-4DB2-BD59-A6C34878D82A}">
                    <a16:rowId xmlns:a16="http://schemas.microsoft.com/office/drawing/2014/main" val="10005"/>
                  </a:ext>
                </a:extLst>
              </a:tr>
              <a:tr h="557538">
                <a:tc>
                  <a:txBody>
                    <a:bodyPr/>
                    <a:lstStyle/>
                    <a:p>
                      <a:pPr algn="just">
                        <a:lnSpc>
                          <a:spcPct val="140000"/>
                        </a:lnSpc>
                        <a:spcAft>
                          <a:spcPts val="0"/>
                        </a:spcAft>
                      </a:pPr>
                      <a:r>
                        <a:rPr lang="ru-RU" sz="2000" b="1">
                          <a:effectLst/>
                        </a:rPr>
                        <a:t>Приволжский</a:t>
                      </a:r>
                      <a:endParaRPr lang="ru-RU" sz="1800" b="1">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smtClean="0">
                          <a:effectLst/>
                          <a:latin typeface="Times New Roman"/>
                          <a:ea typeface="Times New Roman"/>
                        </a:rPr>
                        <a:t>0,0%</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smtClean="0">
                          <a:effectLst/>
                          <a:latin typeface="Times New Roman"/>
                          <a:ea typeface="Times New Roman"/>
                        </a:rPr>
                        <a:t>1,6%</a:t>
                      </a:r>
                      <a:endParaRPr lang="ru-RU" sz="1800" b="1" dirty="0">
                        <a:effectLst/>
                        <a:latin typeface="Times New Roman"/>
                        <a:ea typeface="Times New Roman"/>
                      </a:endParaRPr>
                    </a:p>
                  </a:txBody>
                  <a:tcPr marL="68580" marR="68580" marT="0" marB="0" anchor="ctr"/>
                </a:tc>
                <a:tc>
                  <a:txBody>
                    <a:bodyPr/>
                    <a:lstStyle/>
                    <a:p>
                      <a:pPr algn="ctr"/>
                      <a:r>
                        <a:rPr lang="ru-RU" b="1" dirty="0" smtClean="0"/>
                        <a:t>+1,6</a:t>
                      </a:r>
                      <a:endParaRPr lang="ru-RU" b="1" dirty="0"/>
                    </a:p>
                  </a:txBody>
                  <a:tcPr marL="68580" marR="68580" marT="0" marB="0" anchor="ctr">
                    <a:solidFill>
                      <a:srgbClr val="FFC000"/>
                    </a:solidFill>
                  </a:tcPr>
                </a:tc>
                <a:extLst>
                  <a:ext uri="{0D108BD9-81ED-4DB2-BD59-A6C34878D82A}">
                    <a16:rowId xmlns:a16="http://schemas.microsoft.com/office/drawing/2014/main" val="10006"/>
                  </a:ext>
                </a:extLst>
              </a:tr>
              <a:tr h="547090">
                <a:tc>
                  <a:txBody>
                    <a:bodyPr/>
                    <a:lstStyle/>
                    <a:p>
                      <a:pPr algn="just">
                        <a:lnSpc>
                          <a:spcPct val="140000"/>
                        </a:lnSpc>
                        <a:spcAft>
                          <a:spcPts val="0"/>
                        </a:spcAft>
                      </a:pPr>
                      <a:r>
                        <a:rPr lang="ru-RU" sz="2000" b="1">
                          <a:effectLst/>
                        </a:rPr>
                        <a:t>Советский</a:t>
                      </a:r>
                      <a:endParaRPr lang="ru-RU" sz="1800" b="1">
                        <a:effectLst/>
                        <a:latin typeface="Times New Roman"/>
                        <a:ea typeface="Times New Roman"/>
                      </a:endParaRPr>
                    </a:p>
                  </a:txBody>
                  <a:tcPr marL="68580" marR="68580" marT="0" marB="0" anchor="ctr"/>
                </a:tc>
                <a:tc>
                  <a:txBody>
                    <a:bodyPr/>
                    <a:lstStyle/>
                    <a:p>
                      <a:pPr marL="0" marR="0" indent="0" algn="ctr" defTabSz="914400" rtl="0" eaLnBrk="1" fontAlgn="auto" latinLnBrk="0" hangingPunct="1">
                        <a:lnSpc>
                          <a:spcPct val="140000"/>
                        </a:lnSpc>
                        <a:spcBef>
                          <a:spcPts val="0"/>
                        </a:spcBef>
                        <a:spcAft>
                          <a:spcPts val="0"/>
                        </a:spcAft>
                        <a:buClrTx/>
                        <a:buSzTx/>
                        <a:buFontTx/>
                        <a:buNone/>
                        <a:tabLst/>
                        <a:defRPr/>
                      </a:pPr>
                      <a:r>
                        <a:rPr lang="ru-RU" sz="1800" b="1" dirty="0" smtClean="0">
                          <a:effectLst/>
                          <a:latin typeface="Times New Roman"/>
                          <a:ea typeface="Times New Roman"/>
                        </a:rPr>
                        <a:t>0,0%</a:t>
                      </a:r>
                    </a:p>
                  </a:txBody>
                  <a:tcPr marL="68580" marR="68580" marT="0" marB="0" anchor="ctr"/>
                </a:tc>
                <a:tc>
                  <a:txBody>
                    <a:bodyPr/>
                    <a:lstStyle/>
                    <a:p>
                      <a:pPr algn="ctr">
                        <a:lnSpc>
                          <a:spcPct val="140000"/>
                        </a:lnSpc>
                        <a:spcAft>
                          <a:spcPts val="0"/>
                        </a:spcAft>
                      </a:pPr>
                      <a:r>
                        <a:rPr lang="ru-RU" sz="1800" b="1" dirty="0" smtClean="0">
                          <a:effectLst/>
                          <a:latin typeface="Times New Roman"/>
                          <a:ea typeface="Times New Roman"/>
                        </a:rPr>
                        <a:t>0,7%</a:t>
                      </a:r>
                      <a:endParaRPr lang="ru-RU" sz="1800" b="1" dirty="0">
                        <a:effectLst/>
                        <a:latin typeface="Times New Roman"/>
                        <a:ea typeface="Times New Roman"/>
                      </a:endParaRPr>
                    </a:p>
                  </a:txBody>
                  <a:tcPr marL="68580" marR="68580" marT="0" marB="0" anchor="ctr"/>
                </a:tc>
                <a:tc>
                  <a:txBody>
                    <a:bodyPr/>
                    <a:lstStyle/>
                    <a:p>
                      <a:pPr algn="ctr"/>
                      <a:r>
                        <a:rPr lang="ru-RU" b="1" dirty="0" smtClean="0"/>
                        <a:t>+0,7</a:t>
                      </a:r>
                      <a:endParaRPr lang="ru-RU" b="1" dirty="0"/>
                    </a:p>
                  </a:txBody>
                  <a:tcPr marL="68580" marR="68580" marT="0" marB="0" anchor="ctr">
                    <a:solidFill>
                      <a:srgbClr val="FFC000"/>
                    </a:solidFill>
                  </a:tcPr>
                </a:tc>
                <a:extLst>
                  <a:ext uri="{0D108BD9-81ED-4DB2-BD59-A6C34878D82A}">
                    <a16:rowId xmlns:a16="http://schemas.microsoft.com/office/drawing/2014/main" val="10007"/>
                  </a:ext>
                </a:extLst>
              </a:tr>
              <a:tr h="547090">
                <a:tc>
                  <a:txBody>
                    <a:bodyPr/>
                    <a:lstStyle/>
                    <a:p>
                      <a:pPr algn="just">
                        <a:lnSpc>
                          <a:spcPct val="140000"/>
                        </a:lnSpc>
                        <a:spcAft>
                          <a:spcPts val="0"/>
                        </a:spcAft>
                      </a:pPr>
                      <a:r>
                        <a:rPr lang="ru-RU" sz="2000" b="1" dirty="0" smtClean="0">
                          <a:solidFill>
                            <a:schemeClr val="bg1"/>
                          </a:solidFill>
                          <a:effectLst/>
                        </a:rPr>
                        <a:t>КАЗАНЬ</a:t>
                      </a:r>
                      <a:endParaRPr lang="ru-RU" sz="1800" b="1" dirty="0">
                        <a:solidFill>
                          <a:schemeClr val="bg1"/>
                        </a:solidFill>
                        <a:effectLst/>
                        <a:latin typeface="Times New Roman"/>
                        <a:ea typeface="Times New Roman"/>
                      </a:endParaRPr>
                    </a:p>
                  </a:txBody>
                  <a:tcPr marL="68580" marR="68580" marT="0" marB="0" anchor="ctr">
                    <a:solidFill>
                      <a:schemeClr val="tx2">
                        <a:lumMod val="60000"/>
                        <a:lumOff val="40000"/>
                      </a:schemeClr>
                    </a:solidFill>
                  </a:tcPr>
                </a:tc>
                <a:tc>
                  <a:txBody>
                    <a:bodyPr/>
                    <a:lstStyle/>
                    <a:p>
                      <a:pPr algn="ctr">
                        <a:lnSpc>
                          <a:spcPct val="140000"/>
                        </a:lnSpc>
                        <a:spcAft>
                          <a:spcPts val="0"/>
                        </a:spcAft>
                      </a:pPr>
                      <a:r>
                        <a:rPr lang="ru-RU" sz="1800" b="1" dirty="0" smtClean="0">
                          <a:effectLst/>
                          <a:latin typeface="Times New Roman"/>
                          <a:ea typeface="Times New Roman"/>
                        </a:rPr>
                        <a:t>0,2%</a:t>
                      </a:r>
                      <a:endParaRPr lang="ru-RU" sz="1800" b="1" dirty="0">
                        <a:effectLst/>
                        <a:latin typeface="Times New Roman"/>
                        <a:ea typeface="Times New Roman"/>
                      </a:endParaRPr>
                    </a:p>
                  </a:txBody>
                  <a:tcPr marL="68580" marR="68580" marT="0" marB="0" anchor="ctr">
                    <a:solidFill>
                      <a:schemeClr val="tx2">
                        <a:lumMod val="60000"/>
                        <a:lumOff val="40000"/>
                      </a:schemeClr>
                    </a:solidFill>
                  </a:tcPr>
                </a:tc>
                <a:tc>
                  <a:txBody>
                    <a:bodyPr/>
                    <a:lstStyle/>
                    <a:p>
                      <a:pPr algn="ctr">
                        <a:lnSpc>
                          <a:spcPct val="140000"/>
                        </a:lnSpc>
                        <a:spcAft>
                          <a:spcPts val="0"/>
                        </a:spcAft>
                      </a:pPr>
                      <a:r>
                        <a:rPr lang="ru-RU" sz="1800" b="1" dirty="0" smtClean="0">
                          <a:effectLst/>
                          <a:latin typeface="Times New Roman"/>
                          <a:ea typeface="Times New Roman"/>
                        </a:rPr>
                        <a:t>1,1%</a:t>
                      </a:r>
                      <a:endParaRPr lang="ru-RU" sz="1800" b="1" dirty="0">
                        <a:effectLst/>
                        <a:latin typeface="Times New Roman"/>
                        <a:ea typeface="Times New Roman"/>
                      </a:endParaRPr>
                    </a:p>
                  </a:txBody>
                  <a:tcPr marL="68580" marR="68580" marT="0" marB="0" anchor="ctr">
                    <a:solidFill>
                      <a:schemeClr val="tx2">
                        <a:lumMod val="60000"/>
                        <a:lumOff val="40000"/>
                      </a:schemeClr>
                    </a:solidFill>
                  </a:tcPr>
                </a:tc>
                <a:tc>
                  <a:txBody>
                    <a:bodyPr/>
                    <a:lstStyle/>
                    <a:p>
                      <a:pPr algn="ctr"/>
                      <a:r>
                        <a:rPr lang="ru-RU" b="1" dirty="0" smtClean="0"/>
                        <a:t>+0,9</a:t>
                      </a:r>
                      <a:endParaRPr lang="ru-RU" b="1" dirty="0"/>
                    </a:p>
                  </a:txBody>
                  <a:tcPr marL="68580" marR="68580" marT="0" marB="0" anchor="ctr">
                    <a:solidFill>
                      <a:srgbClr val="FFC000"/>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702835130"/>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5915" y="152400"/>
            <a:ext cx="8861898" cy="564052"/>
          </a:xfrm>
        </p:spPr>
        <p:txBody>
          <a:bodyPr anchor="t">
            <a:noAutofit/>
          </a:bodyPr>
          <a:lstStyle/>
          <a:p>
            <a:pPr>
              <a:lnSpc>
                <a:spcPct val="100000"/>
              </a:lnSpc>
            </a:pPr>
            <a:r>
              <a:rPr lang="ru-RU" sz="2800" b="1" dirty="0" smtClean="0">
                <a:effectLst/>
              </a:rPr>
              <a:t>Математика</a:t>
            </a:r>
            <a:endParaRPr lang="ru-RU" sz="2800" b="1" dirty="0">
              <a:effectLst/>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07" y="16935"/>
            <a:ext cx="916126" cy="699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Таблица 2"/>
          <p:cNvGraphicFramePr>
            <a:graphicFrameLocks noGrp="1"/>
          </p:cNvGraphicFramePr>
          <p:nvPr>
            <p:extLst>
              <p:ext uri="{D42A27DB-BD31-4B8C-83A1-F6EECF244321}">
                <p14:modId xmlns:p14="http://schemas.microsoft.com/office/powerpoint/2010/main" val="2236800767"/>
              </p:ext>
            </p:extLst>
          </p:nvPr>
        </p:nvGraphicFramePr>
        <p:xfrm>
          <a:off x="295273" y="1219202"/>
          <a:ext cx="4090460" cy="5376330"/>
        </p:xfrm>
        <a:graphic>
          <a:graphicData uri="http://schemas.openxmlformats.org/drawingml/2006/table">
            <a:tbl>
              <a:tblPr firstRow="1" firstCol="1" bandRow="1">
                <a:tableStyleId>{5C22544A-7EE6-4342-B048-85BDC9FD1C3A}</a:tableStyleId>
              </a:tblPr>
              <a:tblGrid>
                <a:gridCol w="2473326">
                  <a:extLst>
                    <a:ext uri="{9D8B030D-6E8A-4147-A177-3AD203B41FA5}">
                      <a16:colId xmlns:a16="http://schemas.microsoft.com/office/drawing/2014/main" val="20000"/>
                    </a:ext>
                  </a:extLst>
                </a:gridCol>
                <a:gridCol w="1617134">
                  <a:extLst>
                    <a:ext uri="{9D8B030D-6E8A-4147-A177-3AD203B41FA5}">
                      <a16:colId xmlns:a16="http://schemas.microsoft.com/office/drawing/2014/main" val="20001"/>
                    </a:ext>
                  </a:extLst>
                </a:gridCol>
              </a:tblGrid>
              <a:tr h="709055">
                <a:tc>
                  <a:txBody>
                    <a:bodyPr/>
                    <a:lstStyle/>
                    <a:p>
                      <a:pPr algn="ctr">
                        <a:spcAft>
                          <a:spcPts val="0"/>
                        </a:spcAft>
                      </a:pPr>
                      <a:r>
                        <a:rPr lang="ru-RU" sz="1400" dirty="0">
                          <a:effectLst/>
                        </a:rPr>
                        <a:t>Наименование ОУ</a:t>
                      </a:r>
                      <a:endParaRPr lang="ru-RU" sz="1400" b="1" dirty="0">
                        <a:effectLst/>
                        <a:latin typeface="Times New Roman"/>
                        <a:ea typeface="Times New Roman"/>
                      </a:endParaRPr>
                    </a:p>
                  </a:txBody>
                  <a:tcPr marL="68580" marR="68580" marT="0" marB="0" anchor="ctr"/>
                </a:tc>
                <a:tc>
                  <a:txBody>
                    <a:bodyPr/>
                    <a:lstStyle/>
                    <a:p>
                      <a:pPr algn="ctr">
                        <a:spcAft>
                          <a:spcPts val="0"/>
                        </a:spcAft>
                      </a:pPr>
                      <a:r>
                        <a:rPr lang="ru-RU" sz="1400" dirty="0">
                          <a:effectLst/>
                        </a:rPr>
                        <a:t>Средний балл по </a:t>
                      </a:r>
                      <a:r>
                        <a:rPr lang="ru-RU" sz="1400" dirty="0" smtClean="0">
                          <a:effectLst/>
                        </a:rPr>
                        <a:t>математике</a:t>
                      </a:r>
                      <a:endParaRPr lang="ru-RU" sz="1400" b="1" dirty="0">
                        <a:effectLst/>
                        <a:latin typeface="Times New Roman"/>
                        <a:ea typeface="Times New Roman"/>
                      </a:endParaRPr>
                    </a:p>
                  </a:txBody>
                  <a:tcPr marL="68580" marR="68580" marT="0" marB="0" anchor="ctr"/>
                </a:tc>
                <a:extLst>
                  <a:ext uri="{0D108BD9-81ED-4DB2-BD59-A6C34878D82A}">
                    <a16:rowId xmlns:a16="http://schemas.microsoft.com/office/drawing/2014/main" val="10000"/>
                  </a:ext>
                </a:extLst>
              </a:tr>
              <a:tr h="375325">
                <a:tc>
                  <a:txBody>
                    <a:bodyPr/>
                    <a:lstStyle/>
                    <a:p>
                      <a:pPr>
                        <a:spcAft>
                          <a:spcPts val="0"/>
                        </a:spcAft>
                      </a:pPr>
                      <a:r>
                        <a:rPr lang="ru-RU" sz="2000" b="0" dirty="0">
                          <a:solidFill>
                            <a:schemeClr val="bg1"/>
                          </a:solidFill>
                          <a:effectLst/>
                          <a:latin typeface="Times New Roman"/>
                          <a:ea typeface="Times New Roman"/>
                        </a:rPr>
                        <a:t>IT-лицей</a:t>
                      </a:r>
                      <a:endParaRPr lang="ru-RU" sz="2000" b="1" dirty="0">
                        <a:solidFill>
                          <a:schemeClr val="bg1"/>
                        </a:solidFill>
                        <a:effectLst/>
                        <a:latin typeface="Times New Roman"/>
                        <a:ea typeface="Times New Roman"/>
                      </a:endParaRPr>
                    </a:p>
                  </a:txBody>
                  <a:tcPr marL="68580" marR="68580" marT="0" marB="0" anchor="ctr"/>
                </a:tc>
                <a:tc>
                  <a:txBody>
                    <a:bodyPr/>
                    <a:lstStyle/>
                    <a:p>
                      <a:pPr algn="ctr">
                        <a:spcAft>
                          <a:spcPts val="0"/>
                        </a:spcAft>
                      </a:pPr>
                      <a:r>
                        <a:rPr lang="ru-RU" sz="2000" b="0" dirty="0">
                          <a:effectLst/>
                          <a:latin typeface="Times New Roman"/>
                          <a:ea typeface="Times New Roman"/>
                        </a:rPr>
                        <a:t>77,46</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1"/>
                  </a:ext>
                </a:extLst>
              </a:tr>
              <a:tr h="375325">
                <a:tc>
                  <a:txBody>
                    <a:bodyPr/>
                    <a:lstStyle/>
                    <a:p>
                      <a:pPr>
                        <a:spcAft>
                          <a:spcPts val="0"/>
                        </a:spcAft>
                      </a:pPr>
                      <a:r>
                        <a:rPr lang="ru-RU" sz="2000" b="0" dirty="0">
                          <a:solidFill>
                            <a:schemeClr val="bg1"/>
                          </a:solidFill>
                          <a:effectLst/>
                          <a:latin typeface="Times New Roman"/>
                          <a:ea typeface="Times New Roman"/>
                        </a:rPr>
                        <a:t>Лицей №131</a:t>
                      </a:r>
                      <a:endParaRPr lang="ru-RU" sz="2000" b="1" dirty="0">
                        <a:solidFill>
                          <a:schemeClr val="bg1"/>
                        </a:solidFill>
                        <a:effectLst/>
                        <a:latin typeface="Times New Roman"/>
                        <a:ea typeface="Times New Roman"/>
                      </a:endParaRPr>
                    </a:p>
                  </a:txBody>
                  <a:tcPr marL="68580" marR="68580" marT="0" marB="0" anchor="ctr"/>
                </a:tc>
                <a:tc>
                  <a:txBody>
                    <a:bodyPr/>
                    <a:lstStyle/>
                    <a:p>
                      <a:pPr algn="ctr">
                        <a:spcAft>
                          <a:spcPts val="0"/>
                        </a:spcAft>
                      </a:pPr>
                      <a:r>
                        <a:rPr lang="ru-RU" sz="2000" b="0">
                          <a:effectLst/>
                          <a:latin typeface="Times New Roman"/>
                          <a:ea typeface="Times New Roman"/>
                        </a:rPr>
                        <a:t>76,43</a:t>
                      </a:r>
                      <a:endParaRPr lang="ru-RU" sz="2000" b="1">
                        <a:effectLst/>
                        <a:latin typeface="Times New Roman"/>
                        <a:ea typeface="Times New Roman"/>
                      </a:endParaRPr>
                    </a:p>
                  </a:txBody>
                  <a:tcPr marL="68580" marR="68580" marT="0" marB="0" anchor="ctr"/>
                </a:tc>
                <a:extLst>
                  <a:ext uri="{0D108BD9-81ED-4DB2-BD59-A6C34878D82A}">
                    <a16:rowId xmlns:a16="http://schemas.microsoft.com/office/drawing/2014/main" val="10002"/>
                  </a:ext>
                </a:extLst>
              </a:tr>
              <a:tr h="644675">
                <a:tc>
                  <a:txBody>
                    <a:bodyPr/>
                    <a:lstStyle/>
                    <a:p>
                      <a:pPr>
                        <a:spcAft>
                          <a:spcPts val="0"/>
                        </a:spcAft>
                      </a:pPr>
                      <a:r>
                        <a:rPr lang="ru-RU" sz="2000" b="0" dirty="0" err="1">
                          <a:solidFill>
                            <a:schemeClr val="bg1"/>
                          </a:solidFill>
                          <a:effectLst/>
                          <a:latin typeface="Times New Roman"/>
                          <a:ea typeface="Times New Roman"/>
                        </a:rPr>
                        <a:t>Инжен</a:t>
                      </a:r>
                      <a:r>
                        <a:rPr lang="ru-RU" sz="2000" b="0" dirty="0">
                          <a:solidFill>
                            <a:schemeClr val="bg1"/>
                          </a:solidFill>
                          <a:effectLst/>
                          <a:latin typeface="Times New Roman"/>
                          <a:ea typeface="Times New Roman"/>
                        </a:rPr>
                        <a:t> лицей КНИТУ КАИ</a:t>
                      </a:r>
                      <a:endParaRPr lang="ru-RU" sz="2000" b="1" dirty="0">
                        <a:solidFill>
                          <a:schemeClr val="bg1"/>
                        </a:solidFill>
                        <a:effectLst/>
                        <a:latin typeface="Times New Roman"/>
                        <a:ea typeface="Times New Roman"/>
                      </a:endParaRPr>
                    </a:p>
                  </a:txBody>
                  <a:tcPr marL="68580" marR="68580" marT="0" marB="0" anchor="ctr"/>
                </a:tc>
                <a:tc>
                  <a:txBody>
                    <a:bodyPr/>
                    <a:lstStyle/>
                    <a:p>
                      <a:pPr algn="ctr">
                        <a:spcAft>
                          <a:spcPts val="0"/>
                        </a:spcAft>
                      </a:pPr>
                      <a:r>
                        <a:rPr lang="ru-RU" sz="2000" b="0">
                          <a:effectLst/>
                          <a:latin typeface="Times New Roman"/>
                          <a:ea typeface="Times New Roman"/>
                        </a:rPr>
                        <a:t>71,80</a:t>
                      </a:r>
                      <a:endParaRPr lang="ru-RU" sz="2000" b="1">
                        <a:effectLst/>
                        <a:latin typeface="Times New Roman"/>
                        <a:ea typeface="Times New Roman"/>
                      </a:endParaRPr>
                    </a:p>
                  </a:txBody>
                  <a:tcPr marL="68580" marR="68580" marT="0" marB="0" anchor="ctr"/>
                </a:tc>
                <a:extLst>
                  <a:ext uri="{0D108BD9-81ED-4DB2-BD59-A6C34878D82A}">
                    <a16:rowId xmlns:a16="http://schemas.microsoft.com/office/drawing/2014/main" val="10003"/>
                  </a:ext>
                </a:extLst>
              </a:tr>
              <a:tr h="375325">
                <a:tc>
                  <a:txBody>
                    <a:bodyPr/>
                    <a:lstStyle/>
                    <a:p>
                      <a:pPr>
                        <a:spcAft>
                          <a:spcPts val="0"/>
                        </a:spcAft>
                      </a:pPr>
                      <a:r>
                        <a:rPr lang="ru-RU" sz="2000" b="0" dirty="0">
                          <a:solidFill>
                            <a:schemeClr val="bg1"/>
                          </a:solidFill>
                          <a:effectLst/>
                          <a:latin typeface="Times New Roman"/>
                          <a:ea typeface="Times New Roman"/>
                        </a:rPr>
                        <a:t>Гимназия №7 </a:t>
                      </a:r>
                      <a:endParaRPr lang="ru-RU" sz="2000" b="1" dirty="0">
                        <a:solidFill>
                          <a:schemeClr val="bg1"/>
                        </a:solidFill>
                        <a:effectLst/>
                        <a:latin typeface="Times New Roman"/>
                        <a:ea typeface="Times New Roman"/>
                      </a:endParaRPr>
                    </a:p>
                  </a:txBody>
                  <a:tcPr marL="68580" marR="68580" marT="0" marB="0" anchor="ctr"/>
                </a:tc>
                <a:tc>
                  <a:txBody>
                    <a:bodyPr/>
                    <a:lstStyle/>
                    <a:p>
                      <a:pPr algn="ctr">
                        <a:spcAft>
                          <a:spcPts val="0"/>
                        </a:spcAft>
                      </a:pPr>
                      <a:r>
                        <a:rPr lang="ru-RU" sz="2000" b="0">
                          <a:effectLst/>
                          <a:latin typeface="Times New Roman"/>
                          <a:ea typeface="Times New Roman"/>
                        </a:rPr>
                        <a:t>71,65</a:t>
                      </a:r>
                      <a:endParaRPr lang="ru-RU" sz="2000" b="1">
                        <a:effectLst/>
                        <a:latin typeface="Times New Roman"/>
                        <a:ea typeface="Times New Roman"/>
                      </a:endParaRPr>
                    </a:p>
                  </a:txBody>
                  <a:tcPr marL="68580" marR="68580" marT="0" marB="0" anchor="ctr"/>
                </a:tc>
                <a:extLst>
                  <a:ext uri="{0D108BD9-81ED-4DB2-BD59-A6C34878D82A}">
                    <a16:rowId xmlns:a16="http://schemas.microsoft.com/office/drawing/2014/main" val="10004"/>
                  </a:ext>
                </a:extLst>
              </a:tr>
              <a:tr h="375325">
                <a:tc>
                  <a:txBody>
                    <a:bodyPr/>
                    <a:lstStyle/>
                    <a:p>
                      <a:pPr>
                        <a:spcAft>
                          <a:spcPts val="0"/>
                        </a:spcAft>
                      </a:pPr>
                      <a:r>
                        <a:rPr lang="ru-RU" sz="2000" b="0" dirty="0">
                          <a:solidFill>
                            <a:schemeClr val="bg1"/>
                          </a:solidFill>
                          <a:effectLst/>
                          <a:latin typeface="Times New Roman"/>
                          <a:ea typeface="Times New Roman"/>
                        </a:rPr>
                        <a:t>Лицей К(П)ФУ</a:t>
                      </a:r>
                      <a:endParaRPr lang="ru-RU" sz="2000" b="1" dirty="0">
                        <a:solidFill>
                          <a:schemeClr val="bg1"/>
                        </a:solidFill>
                        <a:effectLst/>
                        <a:latin typeface="Times New Roman"/>
                        <a:ea typeface="Times New Roman"/>
                      </a:endParaRPr>
                    </a:p>
                  </a:txBody>
                  <a:tcPr marL="68580" marR="68580" marT="0" marB="0" anchor="ctr"/>
                </a:tc>
                <a:tc>
                  <a:txBody>
                    <a:bodyPr/>
                    <a:lstStyle/>
                    <a:p>
                      <a:pPr algn="ctr">
                        <a:spcAft>
                          <a:spcPts val="0"/>
                        </a:spcAft>
                      </a:pPr>
                      <a:r>
                        <a:rPr lang="ru-RU" sz="2000" b="0" dirty="0">
                          <a:effectLst/>
                          <a:latin typeface="Times New Roman"/>
                          <a:ea typeface="Times New Roman"/>
                        </a:rPr>
                        <a:t>71,55</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5"/>
                  </a:ext>
                </a:extLst>
              </a:tr>
              <a:tr h="375325">
                <a:tc>
                  <a:txBody>
                    <a:bodyPr/>
                    <a:lstStyle/>
                    <a:p>
                      <a:pPr>
                        <a:spcAft>
                          <a:spcPts val="0"/>
                        </a:spcAft>
                      </a:pPr>
                      <a:r>
                        <a:rPr lang="ru-RU" sz="2000" b="0" dirty="0">
                          <a:solidFill>
                            <a:schemeClr val="bg1"/>
                          </a:solidFill>
                          <a:effectLst/>
                          <a:latin typeface="Times New Roman"/>
                          <a:ea typeface="Times New Roman"/>
                        </a:rPr>
                        <a:t>Лицей-интернат № 2</a:t>
                      </a:r>
                      <a:endParaRPr lang="ru-RU" sz="2000" b="1" dirty="0">
                        <a:solidFill>
                          <a:schemeClr val="bg1"/>
                        </a:solidFill>
                        <a:effectLst/>
                        <a:latin typeface="Times New Roman"/>
                        <a:ea typeface="Times New Roman"/>
                      </a:endParaRPr>
                    </a:p>
                  </a:txBody>
                  <a:tcPr marL="68580" marR="68580" marT="0" marB="0" anchor="ctr"/>
                </a:tc>
                <a:tc>
                  <a:txBody>
                    <a:bodyPr/>
                    <a:lstStyle/>
                    <a:p>
                      <a:pPr algn="ctr">
                        <a:spcAft>
                          <a:spcPts val="0"/>
                        </a:spcAft>
                      </a:pPr>
                      <a:r>
                        <a:rPr lang="ru-RU" sz="2000" b="0">
                          <a:effectLst/>
                          <a:latin typeface="Times New Roman"/>
                          <a:ea typeface="Times New Roman"/>
                        </a:rPr>
                        <a:t>71,20</a:t>
                      </a:r>
                      <a:endParaRPr lang="ru-RU" sz="2000" b="1">
                        <a:effectLst/>
                        <a:latin typeface="Times New Roman"/>
                        <a:ea typeface="Times New Roman"/>
                      </a:endParaRPr>
                    </a:p>
                  </a:txBody>
                  <a:tcPr marL="68580" marR="68580" marT="0" marB="0" anchor="ctr"/>
                </a:tc>
                <a:extLst>
                  <a:ext uri="{0D108BD9-81ED-4DB2-BD59-A6C34878D82A}">
                    <a16:rowId xmlns:a16="http://schemas.microsoft.com/office/drawing/2014/main" val="10006"/>
                  </a:ext>
                </a:extLst>
              </a:tr>
              <a:tr h="375325">
                <a:tc>
                  <a:txBody>
                    <a:bodyPr/>
                    <a:lstStyle/>
                    <a:p>
                      <a:pPr>
                        <a:spcAft>
                          <a:spcPts val="0"/>
                        </a:spcAft>
                      </a:pPr>
                      <a:r>
                        <a:rPr lang="ru-RU" sz="2000" b="0" dirty="0">
                          <a:solidFill>
                            <a:schemeClr val="bg1"/>
                          </a:solidFill>
                          <a:effectLst/>
                          <a:latin typeface="Times New Roman"/>
                          <a:ea typeface="Times New Roman"/>
                        </a:rPr>
                        <a:t>СОШИ "</a:t>
                      </a:r>
                      <a:r>
                        <a:rPr lang="ru-RU" sz="2000" b="0" dirty="0" err="1">
                          <a:solidFill>
                            <a:schemeClr val="bg1"/>
                          </a:solidFill>
                          <a:effectLst/>
                          <a:latin typeface="Times New Roman"/>
                          <a:ea typeface="Times New Roman"/>
                        </a:rPr>
                        <a:t>СОлНЦе</a:t>
                      </a:r>
                      <a:r>
                        <a:rPr lang="ru-RU" sz="2000" b="0" dirty="0">
                          <a:solidFill>
                            <a:schemeClr val="bg1"/>
                          </a:solidFill>
                          <a:effectLst/>
                          <a:latin typeface="Times New Roman"/>
                          <a:ea typeface="Times New Roman"/>
                        </a:rPr>
                        <a:t>"</a:t>
                      </a:r>
                      <a:endParaRPr lang="ru-RU" sz="2000" b="1" dirty="0">
                        <a:solidFill>
                          <a:schemeClr val="bg1"/>
                        </a:solidFill>
                        <a:effectLst/>
                        <a:latin typeface="Times New Roman"/>
                        <a:ea typeface="Times New Roman"/>
                      </a:endParaRPr>
                    </a:p>
                  </a:txBody>
                  <a:tcPr marL="68580" marR="68580" marT="0" marB="0" anchor="ctr"/>
                </a:tc>
                <a:tc>
                  <a:txBody>
                    <a:bodyPr/>
                    <a:lstStyle/>
                    <a:p>
                      <a:pPr algn="ctr">
                        <a:spcAft>
                          <a:spcPts val="0"/>
                        </a:spcAft>
                      </a:pPr>
                      <a:r>
                        <a:rPr lang="ru-RU" sz="2000" b="0">
                          <a:effectLst/>
                          <a:latin typeface="Times New Roman"/>
                          <a:ea typeface="Times New Roman"/>
                        </a:rPr>
                        <a:t>70,78</a:t>
                      </a:r>
                      <a:endParaRPr lang="ru-RU" sz="2000" b="1">
                        <a:effectLst/>
                        <a:latin typeface="Times New Roman"/>
                        <a:ea typeface="Times New Roman"/>
                      </a:endParaRPr>
                    </a:p>
                  </a:txBody>
                  <a:tcPr marL="68580" marR="68580" marT="0" marB="0" anchor="ctr"/>
                </a:tc>
                <a:extLst>
                  <a:ext uri="{0D108BD9-81ED-4DB2-BD59-A6C34878D82A}">
                    <a16:rowId xmlns:a16="http://schemas.microsoft.com/office/drawing/2014/main" val="10007"/>
                  </a:ext>
                </a:extLst>
              </a:tr>
              <a:tr h="375325">
                <a:tc>
                  <a:txBody>
                    <a:bodyPr/>
                    <a:lstStyle/>
                    <a:p>
                      <a:pPr>
                        <a:spcAft>
                          <a:spcPts val="0"/>
                        </a:spcAft>
                      </a:pPr>
                      <a:r>
                        <a:rPr lang="ru-RU" sz="2000" b="0" dirty="0">
                          <a:solidFill>
                            <a:schemeClr val="bg1"/>
                          </a:solidFill>
                          <a:effectLst/>
                          <a:latin typeface="Times New Roman"/>
                          <a:ea typeface="Times New Roman"/>
                        </a:rPr>
                        <a:t>Гимназия №122</a:t>
                      </a:r>
                      <a:endParaRPr lang="ru-RU" sz="2000" b="1" dirty="0">
                        <a:solidFill>
                          <a:schemeClr val="bg1"/>
                        </a:solidFill>
                        <a:effectLst/>
                        <a:latin typeface="Times New Roman"/>
                        <a:ea typeface="Times New Roman"/>
                      </a:endParaRPr>
                    </a:p>
                  </a:txBody>
                  <a:tcPr marL="68580" marR="68580" marT="0" marB="0" anchor="ctr"/>
                </a:tc>
                <a:tc>
                  <a:txBody>
                    <a:bodyPr/>
                    <a:lstStyle/>
                    <a:p>
                      <a:pPr algn="ctr">
                        <a:spcAft>
                          <a:spcPts val="0"/>
                        </a:spcAft>
                      </a:pPr>
                      <a:r>
                        <a:rPr lang="ru-RU" sz="2000" b="0">
                          <a:effectLst/>
                          <a:latin typeface="Times New Roman"/>
                          <a:ea typeface="Times New Roman"/>
                        </a:rPr>
                        <a:t>68,25</a:t>
                      </a:r>
                      <a:endParaRPr lang="ru-RU" sz="2000" b="1">
                        <a:effectLst/>
                        <a:latin typeface="Times New Roman"/>
                        <a:ea typeface="Times New Roman"/>
                      </a:endParaRPr>
                    </a:p>
                  </a:txBody>
                  <a:tcPr marL="68580" marR="68580" marT="0" marB="0" anchor="ctr"/>
                </a:tc>
                <a:extLst>
                  <a:ext uri="{0D108BD9-81ED-4DB2-BD59-A6C34878D82A}">
                    <a16:rowId xmlns:a16="http://schemas.microsoft.com/office/drawing/2014/main" val="10008"/>
                  </a:ext>
                </a:extLst>
              </a:tr>
              <a:tr h="375325">
                <a:tc>
                  <a:txBody>
                    <a:bodyPr/>
                    <a:lstStyle/>
                    <a:p>
                      <a:pPr>
                        <a:spcAft>
                          <a:spcPts val="0"/>
                        </a:spcAft>
                      </a:pPr>
                      <a:r>
                        <a:rPr lang="ru-RU" sz="2000" b="0" dirty="0">
                          <a:solidFill>
                            <a:schemeClr val="bg1"/>
                          </a:solidFill>
                          <a:effectLst/>
                          <a:latin typeface="Times New Roman"/>
                          <a:ea typeface="Times New Roman"/>
                        </a:rPr>
                        <a:t>Гимназия №27</a:t>
                      </a:r>
                      <a:endParaRPr lang="ru-RU" sz="2000" b="1" dirty="0">
                        <a:solidFill>
                          <a:schemeClr val="bg1"/>
                        </a:solidFill>
                        <a:effectLst/>
                        <a:latin typeface="Times New Roman"/>
                        <a:ea typeface="Times New Roman"/>
                      </a:endParaRPr>
                    </a:p>
                  </a:txBody>
                  <a:tcPr marL="68580" marR="68580" marT="0" marB="0" anchor="ctr"/>
                </a:tc>
                <a:tc>
                  <a:txBody>
                    <a:bodyPr/>
                    <a:lstStyle/>
                    <a:p>
                      <a:pPr algn="ctr">
                        <a:spcAft>
                          <a:spcPts val="0"/>
                        </a:spcAft>
                      </a:pPr>
                      <a:r>
                        <a:rPr lang="ru-RU" sz="2000" b="0">
                          <a:effectLst/>
                          <a:latin typeface="Times New Roman"/>
                          <a:ea typeface="Times New Roman"/>
                        </a:rPr>
                        <a:t>68,00</a:t>
                      </a:r>
                      <a:endParaRPr lang="ru-RU" sz="2000" b="1">
                        <a:effectLst/>
                        <a:latin typeface="Times New Roman"/>
                        <a:ea typeface="Times New Roman"/>
                      </a:endParaRPr>
                    </a:p>
                  </a:txBody>
                  <a:tcPr marL="68580" marR="68580" marT="0" marB="0" anchor="ctr"/>
                </a:tc>
                <a:extLst>
                  <a:ext uri="{0D108BD9-81ED-4DB2-BD59-A6C34878D82A}">
                    <a16:rowId xmlns:a16="http://schemas.microsoft.com/office/drawing/2014/main" val="10009"/>
                  </a:ext>
                </a:extLst>
              </a:tr>
              <a:tr h="375325">
                <a:tc>
                  <a:txBody>
                    <a:bodyPr/>
                    <a:lstStyle/>
                    <a:p>
                      <a:pPr>
                        <a:spcAft>
                          <a:spcPts val="0"/>
                        </a:spcAft>
                      </a:pPr>
                      <a:r>
                        <a:rPr lang="ru-RU" sz="2000" b="0" dirty="0">
                          <a:solidFill>
                            <a:schemeClr val="bg1"/>
                          </a:solidFill>
                          <a:effectLst/>
                          <a:latin typeface="Times New Roman"/>
                          <a:ea typeface="Times New Roman"/>
                        </a:rPr>
                        <a:t>Гимназия №19</a:t>
                      </a:r>
                      <a:endParaRPr lang="ru-RU" sz="2000" b="1" dirty="0">
                        <a:solidFill>
                          <a:schemeClr val="bg1"/>
                        </a:solidFill>
                        <a:effectLst/>
                        <a:latin typeface="Times New Roman"/>
                        <a:ea typeface="Times New Roman"/>
                      </a:endParaRPr>
                    </a:p>
                  </a:txBody>
                  <a:tcPr marL="68580" marR="68580" marT="0" marB="0" anchor="ctr"/>
                </a:tc>
                <a:tc>
                  <a:txBody>
                    <a:bodyPr/>
                    <a:lstStyle/>
                    <a:p>
                      <a:pPr algn="ctr">
                        <a:spcAft>
                          <a:spcPts val="0"/>
                        </a:spcAft>
                      </a:pPr>
                      <a:r>
                        <a:rPr lang="ru-RU" sz="2000" b="0" dirty="0">
                          <a:effectLst/>
                          <a:latin typeface="Times New Roman"/>
                          <a:ea typeface="Times New Roman"/>
                        </a:rPr>
                        <a:t>67,46</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10"/>
                  </a:ext>
                </a:extLst>
              </a:tr>
              <a:tr h="644675">
                <a:tc>
                  <a:txBody>
                    <a:bodyPr/>
                    <a:lstStyle/>
                    <a:p>
                      <a:pPr>
                        <a:spcAft>
                          <a:spcPts val="0"/>
                        </a:spcAft>
                      </a:pPr>
                      <a:r>
                        <a:rPr lang="ru-RU" sz="2000" dirty="0">
                          <a:solidFill>
                            <a:schemeClr val="bg1"/>
                          </a:solidFill>
                          <a:effectLst/>
                        </a:rPr>
                        <a:t> </a:t>
                      </a:r>
                      <a:endParaRPr lang="ru-RU" sz="2000" b="1" dirty="0">
                        <a:solidFill>
                          <a:schemeClr val="bg1"/>
                        </a:solidFill>
                        <a:effectLst/>
                        <a:latin typeface="Times New Roman"/>
                        <a:ea typeface="Times New Roman"/>
                      </a:endParaRPr>
                    </a:p>
                  </a:txBody>
                  <a:tcPr marL="68580" marR="68580" marT="0" marB="0" anchor="ctr"/>
                </a:tc>
                <a:tc>
                  <a:txBody>
                    <a:bodyPr/>
                    <a:lstStyle/>
                    <a:p>
                      <a:pPr algn="ctr">
                        <a:spcAft>
                          <a:spcPts val="0"/>
                        </a:spcAft>
                      </a:pPr>
                      <a:r>
                        <a:rPr lang="en-US" sz="2000" b="0" dirty="0">
                          <a:solidFill>
                            <a:srgbClr val="FF0000"/>
                          </a:solidFill>
                          <a:effectLst/>
                          <a:latin typeface="Times New Roman"/>
                          <a:ea typeface="Times New Roman"/>
                        </a:rPr>
                        <a:t>Max </a:t>
                      </a:r>
                      <a:r>
                        <a:rPr lang="ru-RU" sz="2000" b="0" dirty="0">
                          <a:solidFill>
                            <a:srgbClr val="FF0000"/>
                          </a:solidFill>
                          <a:effectLst/>
                          <a:latin typeface="Times New Roman"/>
                          <a:ea typeface="Times New Roman"/>
                        </a:rPr>
                        <a:t>балл 2017 – </a:t>
                      </a:r>
                      <a:r>
                        <a:rPr lang="en-US" sz="2000" b="0" dirty="0">
                          <a:solidFill>
                            <a:srgbClr val="FF0000"/>
                          </a:solidFill>
                          <a:effectLst/>
                          <a:latin typeface="Times New Roman"/>
                          <a:ea typeface="Times New Roman"/>
                        </a:rPr>
                        <a:t>78</a:t>
                      </a:r>
                      <a:r>
                        <a:rPr lang="ru-RU" sz="2000" b="0" dirty="0">
                          <a:solidFill>
                            <a:srgbClr val="FF0000"/>
                          </a:solidFill>
                          <a:effectLst/>
                          <a:latin typeface="Times New Roman"/>
                          <a:ea typeface="Times New Roman"/>
                        </a:rPr>
                        <a:t>,</a:t>
                      </a:r>
                      <a:r>
                        <a:rPr lang="en-US" sz="2000" b="0" dirty="0">
                          <a:solidFill>
                            <a:srgbClr val="FF0000"/>
                          </a:solidFill>
                          <a:effectLst/>
                          <a:latin typeface="Times New Roman"/>
                          <a:ea typeface="Times New Roman"/>
                        </a:rPr>
                        <a:t>3</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11"/>
                  </a:ext>
                </a:extLst>
              </a:tr>
            </a:tbl>
          </a:graphicData>
        </a:graphic>
      </p:graphicFrame>
      <p:sp>
        <p:nvSpPr>
          <p:cNvPr id="4" name="TextBox 3"/>
          <p:cNvSpPr txBox="1"/>
          <p:nvPr/>
        </p:nvSpPr>
        <p:spPr>
          <a:xfrm>
            <a:off x="211667" y="716452"/>
            <a:ext cx="4174066" cy="369332"/>
          </a:xfrm>
          <a:prstGeom prst="rect">
            <a:avLst/>
          </a:prstGeom>
          <a:noFill/>
        </p:spPr>
        <p:txBody>
          <a:bodyPr wrap="square" rtlCol="0">
            <a:spAutoFit/>
          </a:bodyPr>
          <a:lstStyle/>
          <a:p>
            <a:r>
              <a:rPr lang="ru-RU" b="1" dirty="0" smtClean="0"/>
              <a:t>Школы с высокими результатами</a:t>
            </a:r>
            <a:endParaRPr lang="ru-RU" b="1" dirty="0"/>
          </a:p>
        </p:txBody>
      </p:sp>
      <p:graphicFrame>
        <p:nvGraphicFramePr>
          <p:cNvPr id="5" name="Таблица 4"/>
          <p:cNvGraphicFramePr>
            <a:graphicFrameLocks noGrp="1"/>
          </p:cNvGraphicFramePr>
          <p:nvPr>
            <p:extLst>
              <p:ext uri="{D42A27DB-BD31-4B8C-83A1-F6EECF244321}">
                <p14:modId xmlns:p14="http://schemas.microsoft.com/office/powerpoint/2010/main" val="1190105869"/>
              </p:ext>
            </p:extLst>
          </p:nvPr>
        </p:nvGraphicFramePr>
        <p:xfrm>
          <a:off x="4927599" y="1205315"/>
          <a:ext cx="4055534" cy="5483352"/>
        </p:xfrm>
        <a:graphic>
          <a:graphicData uri="http://schemas.openxmlformats.org/drawingml/2006/table">
            <a:tbl>
              <a:tblPr firstRow="1" firstCol="1" bandRow="1">
                <a:tableStyleId>{5C22544A-7EE6-4342-B048-85BDC9FD1C3A}</a:tableStyleId>
              </a:tblPr>
              <a:tblGrid>
                <a:gridCol w="2292628">
                  <a:extLst>
                    <a:ext uri="{9D8B030D-6E8A-4147-A177-3AD203B41FA5}">
                      <a16:colId xmlns:a16="http://schemas.microsoft.com/office/drawing/2014/main" val="20000"/>
                    </a:ext>
                  </a:extLst>
                </a:gridCol>
                <a:gridCol w="1762906">
                  <a:extLst>
                    <a:ext uri="{9D8B030D-6E8A-4147-A177-3AD203B41FA5}">
                      <a16:colId xmlns:a16="http://schemas.microsoft.com/office/drawing/2014/main" val="20001"/>
                    </a:ext>
                  </a:extLst>
                </a:gridCol>
              </a:tblGrid>
              <a:tr h="708152">
                <a:tc>
                  <a:txBody>
                    <a:bodyPr/>
                    <a:lstStyle/>
                    <a:p>
                      <a:pPr algn="ctr">
                        <a:spcAft>
                          <a:spcPts val="0"/>
                        </a:spcAft>
                      </a:pPr>
                      <a:r>
                        <a:rPr lang="ru-RU" sz="1400" dirty="0">
                          <a:effectLst/>
                        </a:rPr>
                        <a:t>Наименование ОУ</a:t>
                      </a:r>
                      <a:endParaRPr lang="ru-RU" sz="1400" b="1" dirty="0">
                        <a:effectLst/>
                        <a:latin typeface="Times New Roman"/>
                        <a:ea typeface="Times New Roman"/>
                      </a:endParaRPr>
                    </a:p>
                  </a:txBody>
                  <a:tcPr marL="68580" marR="68580" marT="0" marB="0" anchor="ctr"/>
                </a:tc>
                <a:tc>
                  <a:txBody>
                    <a:bodyPr/>
                    <a:lstStyle/>
                    <a:p>
                      <a:pPr algn="ctr">
                        <a:spcAft>
                          <a:spcPts val="0"/>
                        </a:spcAft>
                      </a:pPr>
                      <a:r>
                        <a:rPr lang="ru-RU" sz="1400" dirty="0">
                          <a:effectLst/>
                        </a:rPr>
                        <a:t>Средний балл  по </a:t>
                      </a:r>
                      <a:r>
                        <a:rPr lang="ru-RU" sz="1400" dirty="0" smtClean="0">
                          <a:effectLst/>
                        </a:rPr>
                        <a:t>математике</a:t>
                      </a:r>
                      <a:endParaRPr lang="ru-RU" sz="1400" b="1" dirty="0">
                        <a:effectLst/>
                        <a:latin typeface="Times New Roman"/>
                        <a:ea typeface="Times New Roman"/>
                      </a:endParaRPr>
                    </a:p>
                  </a:txBody>
                  <a:tcPr marL="68580" marR="68580" marT="0" marB="0" anchor="ctr"/>
                </a:tc>
                <a:extLst>
                  <a:ext uri="{0D108BD9-81ED-4DB2-BD59-A6C34878D82A}">
                    <a16:rowId xmlns:a16="http://schemas.microsoft.com/office/drawing/2014/main" val="10000"/>
                  </a:ext>
                </a:extLst>
              </a:tr>
              <a:tr h="333248">
                <a:tc>
                  <a:txBody>
                    <a:bodyPr/>
                    <a:lstStyle/>
                    <a:p>
                      <a:pPr>
                        <a:spcAft>
                          <a:spcPts val="0"/>
                        </a:spcAft>
                      </a:pPr>
                      <a:r>
                        <a:rPr lang="ru-RU" sz="2000" b="0" dirty="0">
                          <a:solidFill>
                            <a:schemeClr val="bg1"/>
                          </a:solidFill>
                          <a:effectLst/>
                          <a:latin typeface="Times New Roman"/>
                          <a:ea typeface="Times New Roman"/>
                        </a:rPr>
                        <a:t>СОШ №77</a:t>
                      </a:r>
                      <a:endParaRPr lang="ru-RU" sz="2000" b="1" dirty="0">
                        <a:solidFill>
                          <a:schemeClr val="bg1"/>
                        </a:solidFill>
                        <a:effectLst/>
                        <a:latin typeface="Times New Roman"/>
                        <a:ea typeface="Times New Roman"/>
                      </a:endParaRPr>
                    </a:p>
                  </a:txBody>
                  <a:tcPr marL="68580" marR="68580" marT="0" marB="0" anchor="ctr"/>
                </a:tc>
                <a:tc>
                  <a:txBody>
                    <a:bodyPr/>
                    <a:lstStyle/>
                    <a:p>
                      <a:pPr algn="ctr">
                        <a:spcAft>
                          <a:spcPts val="0"/>
                        </a:spcAft>
                      </a:pPr>
                      <a:r>
                        <a:rPr lang="ru-RU" sz="2000" b="0">
                          <a:effectLst/>
                          <a:latin typeface="Times New Roman"/>
                          <a:ea typeface="Times New Roman"/>
                        </a:rPr>
                        <a:t>41,42</a:t>
                      </a:r>
                      <a:endParaRPr lang="ru-RU" sz="2000" b="1">
                        <a:effectLst/>
                        <a:latin typeface="Times New Roman"/>
                        <a:ea typeface="Times New Roman"/>
                      </a:endParaRPr>
                    </a:p>
                  </a:txBody>
                  <a:tcPr marL="68580" marR="68580" marT="0" marB="0" anchor="ctr"/>
                </a:tc>
                <a:extLst>
                  <a:ext uri="{0D108BD9-81ED-4DB2-BD59-A6C34878D82A}">
                    <a16:rowId xmlns:a16="http://schemas.microsoft.com/office/drawing/2014/main" val="10001"/>
                  </a:ext>
                </a:extLst>
              </a:tr>
              <a:tr h="333248">
                <a:tc>
                  <a:txBody>
                    <a:bodyPr/>
                    <a:lstStyle/>
                    <a:p>
                      <a:pPr>
                        <a:spcAft>
                          <a:spcPts val="0"/>
                        </a:spcAft>
                      </a:pPr>
                      <a:r>
                        <a:rPr lang="ru-RU" sz="2000" b="0" dirty="0">
                          <a:solidFill>
                            <a:schemeClr val="bg1"/>
                          </a:solidFill>
                          <a:effectLst/>
                          <a:latin typeface="Times New Roman"/>
                          <a:ea typeface="Times New Roman"/>
                        </a:rPr>
                        <a:t>СОШ №14</a:t>
                      </a:r>
                      <a:endParaRPr lang="ru-RU" sz="2000" b="1" dirty="0">
                        <a:solidFill>
                          <a:schemeClr val="bg1"/>
                        </a:solidFill>
                        <a:effectLst/>
                        <a:latin typeface="Times New Roman"/>
                        <a:ea typeface="Times New Roman"/>
                      </a:endParaRPr>
                    </a:p>
                  </a:txBody>
                  <a:tcPr marL="68580" marR="68580" marT="0" marB="0" anchor="ctr"/>
                </a:tc>
                <a:tc>
                  <a:txBody>
                    <a:bodyPr/>
                    <a:lstStyle/>
                    <a:p>
                      <a:pPr algn="ctr">
                        <a:spcAft>
                          <a:spcPts val="0"/>
                        </a:spcAft>
                      </a:pPr>
                      <a:r>
                        <a:rPr lang="ru-RU" sz="2000" b="0">
                          <a:effectLst/>
                          <a:latin typeface="Times New Roman"/>
                          <a:ea typeface="Times New Roman"/>
                        </a:rPr>
                        <a:t>40,25</a:t>
                      </a:r>
                      <a:endParaRPr lang="ru-RU" sz="2000" b="1">
                        <a:effectLst/>
                        <a:latin typeface="Times New Roman"/>
                        <a:ea typeface="Times New Roman"/>
                      </a:endParaRPr>
                    </a:p>
                  </a:txBody>
                  <a:tcPr marL="68580" marR="68580" marT="0" marB="0" anchor="ctr"/>
                </a:tc>
                <a:extLst>
                  <a:ext uri="{0D108BD9-81ED-4DB2-BD59-A6C34878D82A}">
                    <a16:rowId xmlns:a16="http://schemas.microsoft.com/office/drawing/2014/main" val="10002"/>
                  </a:ext>
                </a:extLst>
              </a:tr>
              <a:tr h="437388">
                <a:tc>
                  <a:txBody>
                    <a:bodyPr/>
                    <a:lstStyle/>
                    <a:p>
                      <a:pPr>
                        <a:spcAft>
                          <a:spcPts val="0"/>
                        </a:spcAft>
                      </a:pPr>
                      <a:r>
                        <a:rPr lang="ru-RU" sz="2000" b="0" dirty="0">
                          <a:solidFill>
                            <a:schemeClr val="bg1"/>
                          </a:solidFill>
                          <a:effectLst/>
                          <a:latin typeface="Times New Roman"/>
                          <a:ea typeface="Times New Roman"/>
                        </a:rPr>
                        <a:t>СОШ №8</a:t>
                      </a:r>
                      <a:endParaRPr lang="ru-RU" sz="2000" b="1" dirty="0">
                        <a:solidFill>
                          <a:schemeClr val="bg1"/>
                        </a:solidFill>
                        <a:effectLst/>
                        <a:latin typeface="Times New Roman"/>
                        <a:ea typeface="Times New Roman"/>
                      </a:endParaRPr>
                    </a:p>
                  </a:txBody>
                  <a:tcPr marL="68580" marR="68580" marT="0" marB="0" anchor="ctr"/>
                </a:tc>
                <a:tc>
                  <a:txBody>
                    <a:bodyPr/>
                    <a:lstStyle/>
                    <a:p>
                      <a:pPr algn="ctr">
                        <a:spcAft>
                          <a:spcPts val="0"/>
                        </a:spcAft>
                      </a:pPr>
                      <a:r>
                        <a:rPr lang="ru-RU" sz="2000" b="0" dirty="0">
                          <a:effectLst/>
                          <a:latin typeface="Times New Roman"/>
                          <a:ea typeface="Times New Roman"/>
                        </a:rPr>
                        <a:t>39,37</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3"/>
                  </a:ext>
                </a:extLst>
              </a:tr>
              <a:tr h="437388">
                <a:tc>
                  <a:txBody>
                    <a:bodyPr/>
                    <a:lstStyle/>
                    <a:p>
                      <a:pPr>
                        <a:spcAft>
                          <a:spcPts val="0"/>
                        </a:spcAft>
                      </a:pPr>
                      <a:r>
                        <a:rPr lang="ru-RU" sz="2000" b="0" dirty="0">
                          <a:solidFill>
                            <a:schemeClr val="bg1"/>
                          </a:solidFill>
                          <a:effectLst/>
                          <a:latin typeface="Times New Roman"/>
                          <a:ea typeface="Times New Roman"/>
                        </a:rPr>
                        <a:t>СОШ №60</a:t>
                      </a:r>
                      <a:endParaRPr lang="ru-RU" sz="2000" b="1" dirty="0">
                        <a:solidFill>
                          <a:schemeClr val="bg1"/>
                        </a:solidFill>
                        <a:effectLst/>
                        <a:latin typeface="Times New Roman"/>
                        <a:ea typeface="Times New Roman"/>
                      </a:endParaRPr>
                    </a:p>
                  </a:txBody>
                  <a:tcPr marL="68580" marR="68580" marT="0" marB="0" anchor="ctr"/>
                </a:tc>
                <a:tc>
                  <a:txBody>
                    <a:bodyPr/>
                    <a:lstStyle/>
                    <a:p>
                      <a:pPr algn="ctr">
                        <a:spcAft>
                          <a:spcPts val="0"/>
                        </a:spcAft>
                      </a:pPr>
                      <a:r>
                        <a:rPr lang="ru-RU" sz="2000" b="0" dirty="0">
                          <a:effectLst/>
                          <a:latin typeface="Times New Roman"/>
                          <a:ea typeface="Times New Roman"/>
                        </a:rPr>
                        <a:t>39,33</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4"/>
                  </a:ext>
                </a:extLst>
              </a:tr>
              <a:tr h="437388">
                <a:tc>
                  <a:txBody>
                    <a:bodyPr/>
                    <a:lstStyle/>
                    <a:p>
                      <a:pPr>
                        <a:spcAft>
                          <a:spcPts val="0"/>
                        </a:spcAft>
                      </a:pPr>
                      <a:r>
                        <a:rPr lang="ru-RU" sz="2000" b="0" dirty="0">
                          <a:solidFill>
                            <a:schemeClr val="bg1"/>
                          </a:solidFill>
                          <a:effectLst/>
                          <a:latin typeface="Times New Roman"/>
                          <a:ea typeface="Times New Roman"/>
                        </a:rPr>
                        <a:t>СОШ№112</a:t>
                      </a:r>
                      <a:endParaRPr lang="ru-RU" sz="2000" b="1" dirty="0">
                        <a:solidFill>
                          <a:schemeClr val="bg1"/>
                        </a:solidFill>
                        <a:effectLst/>
                        <a:latin typeface="Times New Roman"/>
                        <a:ea typeface="Times New Roman"/>
                      </a:endParaRPr>
                    </a:p>
                  </a:txBody>
                  <a:tcPr marL="68580" marR="68580" marT="0" marB="0" anchor="ctr"/>
                </a:tc>
                <a:tc>
                  <a:txBody>
                    <a:bodyPr/>
                    <a:lstStyle/>
                    <a:p>
                      <a:pPr algn="ctr">
                        <a:spcAft>
                          <a:spcPts val="0"/>
                        </a:spcAft>
                      </a:pPr>
                      <a:r>
                        <a:rPr lang="ru-RU" sz="2000" b="0" dirty="0">
                          <a:effectLst/>
                          <a:latin typeface="Times New Roman"/>
                          <a:ea typeface="Times New Roman"/>
                        </a:rPr>
                        <a:t>39,00</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5"/>
                  </a:ext>
                </a:extLst>
              </a:tr>
              <a:tr h="437388">
                <a:tc>
                  <a:txBody>
                    <a:bodyPr/>
                    <a:lstStyle/>
                    <a:p>
                      <a:pPr>
                        <a:spcAft>
                          <a:spcPts val="0"/>
                        </a:spcAft>
                      </a:pPr>
                      <a:r>
                        <a:rPr lang="ru-RU" sz="2000" b="0" dirty="0">
                          <a:solidFill>
                            <a:schemeClr val="bg1"/>
                          </a:solidFill>
                          <a:effectLst/>
                          <a:latin typeface="Times New Roman"/>
                          <a:ea typeface="Times New Roman"/>
                        </a:rPr>
                        <a:t>СОШ №32</a:t>
                      </a:r>
                      <a:endParaRPr lang="ru-RU" sz="2000" b="1" dirty="0">
                        <a:solidFill>
                          <a:schemeClr val="bg1"/>
                        </a:solidFill>
                        <a:effectLst/>
                        <a:latin typeface="Times New Roman"/>
                        <a:ea typeface="Times New Roman"/>
                      </a:endParaRPr>
                    </a:p>
                  </a:txBody>
                  <a:tcPr marL="68580" marR="68580" marT="0" marB="0" anchor="ctr"/>
                </a:tc>
                <a:tc>
                  <a:txBody>
                    <a:bodyPr/>
                    <a:lstStyle/>
                    <a:p>
                      <a:pPr algn="ctr">
                        <a:spcAft>
                          <a:spcPts val="0"/>
                        </a:spcAft>
                      </a:pPr>
                      <a:r>
                        <a:rPr lang="ru-RU" sz="2000" b="0" dirty="0">
                          <a:effectLst/>
                          <a:latin typeface="Times New Roman"/>
                          <a:ea typeface="Times New Roman"/>
                        </a:rPr>
                        <a:t>38,90</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6"/>
                  </a:ext>
                </a:extLst>
              </a:tr>
              <a:tr h="437388">
                <a:tc>
                  <a:txBody>
                    <a:bodyPr/>
                    <a:lstStyle/>
                    <a:p>
                      <a:pPr>
                        <a:spcAft>
                          <a:spcPts val="0"/>
                        </a:spcAft>
                      </a:pPr>
                      <a:r>
                        <a:rPr lang="ru-RU" sz="2000" b="0" dirty="0">
                          <a:solidFill>
                            <a:schemeClr val="bg1"/>
                          </a:solidFill>
                          <a:effectLst/>
                          <a:latin typeface="Times New Roman"/>
                          <a:ea typeface="Times New Roman"/>
                        </a:rPr>
                        <a:t>СОШ №57</a:t>
                      </a:r>
                      <a:endParaRPr lang="ru-RU" sz="2000" b="1" dirty="0">
                        <a:solidFill>
                          <a:schemeClr val="bg1"/>
                        </a:solidFill>
                        <a:effectLst/>
                        <a:latin typeface="Times New Roman"/>
                        <a:ea typeface="Times New Roman"/>
                      </a:endParaRPr>
                    </a:p>
                  </a:txBody>
                  <a:tcPr marL="68580" marR="68580" marT="0" marB="0" anchor="ctr"/>
                </a:tc>
                <a:tc>
                  <a:txBody>
                    <a:bodyPr/>
                    <a:lstStyle/>
                    <a:p>
                      <a:pPr algn="ctr">
                        <a:spcAft>
                          <a:spcPts val="0"/>
                        </a:spcAft>
                      </a:pPr>
                      <a:r>
                        <a:rPr lang="ru-RU" sz="2000" b="0" dirty="0">
                          <a:effectLst/>
                          <a:latin typeface="Times New Roman"/>
                          <a:ea typeface="Times New Roman"/>
                        </a:rPr>
                        <a:t>38,47</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7"/>
                  </a:ext>
                </a:extLst>
              </a:tr>
              <a:tr h="437388">
                <a:tc>
                  <a:txBody>
                    <a:bodyPr/>
                    <a:lstStyle/>
                    <a:p>
                      <a:pPr>
                        <a:spcAft>
                          <a:spcPts val="0"/>
                        </a:spcAft>
                      </a:pPr>
                      <a:r>
                        <a:rPr lang="ru-RU" sz="2000" b="0" dirty="0">
                          <a:solidFill>
                            <a:schemeClr val="bg1"/>
                          </a:solidFill>
                          <a:effectLst/>
                          <a:latin typeface="Times New Roman"/>
                          <a:ea typeface="Times New Roman"/>
                        </a:rPr>
                        <a:t>СОШ №67</a:t>
                      </a:r>
                      <a:endParaRPr lang="ru-RU" sz="2000" b="1" dirty="0">
                        <a:solidFill>
                          <a:schemeClr val="bg1"/>
                        </a:solidFill>
                        <a:effectLst/>
                        <a:latin typeface="Times New Roman"/>
                        <a:ea typeface="Times New Roman"/>
                      </a:endParaRPr>
                    </a:p>
                  </a:txBody>
                  <a:tcPr marL="68580" marR="68580" marT="0" marB="0" anchor="ctr"/>
                </a:tc>
                <a:tc>
                  <a:txBody>
                    <a:bodyPr/>
                    <a:lstStyle/>
                    <a:p>
                      <a:pPr algn="ctr">
                        <a:spcAft>
                          <a:spcPts val="0"/>
                        </a:spcAft>
                      </a:pPr>
                      <a:r>
                        <a:rPr lang="ru-RU" sz="2000" b="0" dirty="0">
                          <a:effectLst/>
                          <a:latin typeface="Times New Roman"/>
                          <a:ea typeface="Times New Roman"/>
                        </a:rPr>
                        <a:t>36,29</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8"/>
                  </a:ext>
                </a:extLst>
              </a:tr>
              <a:tr h="437388">
                <a:tc>
                  <a:txBody>
                    <a:bodyPr/>
                    <a:lstStyle/>
                    <a:p>
                      <a:pPr>
                        <a:spcAft>
                          <a:spcPts val="0"/>
                        </a:spcAft>
                      </a:pPr>
                      <a:r>
                        <a:rPr lang="ru-RU" sz="2000" b="0" dirty="0">
                          <a:solidFill>
                            <a:schemeClr val="bg1"/>
                          </a:solidFill>
                          <a:effectLst/>
                          <a:latin typeface="Times New Roman"/>
                          <a:ea typeface="Times New Roman"/>
                        </a:rPr>
                        <a:t>СОШ №41</a:t>
                      </a:r>
                      <a:endParaRPr lang="ru-RU" sz="2000" b="1" dirty="0">
                        <a:solidFill>
                          <a:schemeClr val="bg1"/>
                        </a:solidFill>
                        <a:effectLst/>
                        <a:latin typeface="Times New Roman"/>
                        <a:ea typeface="Times New Roman"/>
                      </a:endParaRPr>
                    </a:p>
                  </a:txBody>
                  <a:tcPr marL="68580" marR="68580" marT="0" marB="0" anchor="ctr"/>
                </a:tc>
                <a:tc>
                  <a:txBody>
                    <a:bodyPr/>
                    <a:lstStyle/>
                    <a:p>
                      <a:pPr algn="ctr">
                        <a:spcAft>
                          <a:spcPts val="0"/>
                        </a:spcAft>
                      </a:pPr>
                      <a:r>
                        <a:rPr lang="ru-RU" sz="2000" b="0" dirty="0">
                          <a:effectLst/>
                          <a:latin typeface="Times New Roman"/>
                          <a:ea typeface="Times New Roman"/>
                        </a:rPr>
                        <a:t>35,20</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9"/>
                  </a:ext>
                </a:extLst>
              </a:tr>
              <a:tr h="437388">
                <a:tc>
                  <a:txBody>
                    <a:bodyPr/>
                    <a:lstStyle/>
                    <a:p>
                      <a:pPr>
                        <a:spcAft>
                          <a:spcPts val="0"/>
                        </a:spcAft>
                      </a:pPr>
                      <a:r>
                        <a:rPr lang="ru-RU" sz="2000" b="0" dirty="0">
                          <a:solidFill>
                            <a:schemeClr val="bg1"/>
                          </a:solidFill>
                          <a:effectLst/>
                          <a:latin typeface="Times New Roman"/>
                          <a:ea typeface="Times New Roman"/>
                        </a:rPr>
                        <a:t>СОШ№119</a:t>
                      </a:r>
                      <a:endParaRPr lang="ru-RU" sz="2000" b="1" dirty="0">
                        <a:solidFill>
                          <a:schemeClr val="bg1"/>
                        </a:solidFill>
                        <a:effectLst/>
                        <a:latin typeface="Times New Roman"/>
                        <a:ea typeface="Times New Roman"/>
                      </a:endParaRPr>
                    </a:p>
                  </a:txBody>
                  <a:tcPr marL="68580" marR="68580" marT="0" marB="0" anchor="ctr"/>
                </a:tc>
                <a:tc>
                  <a:txBody>
                    <a:bodyPr/>
                    <a:lstStyle/>
                    <a:p>
                      <a:pPr algn="ctr">
                        <a:spcAft>
                          <a:spcPts val="0"/>
                        </a:spcAft>
                      </a:pPr>
                      <a:r>
                        <a:rPr lang="ru-RU" sz="2000" b="0" dirty="0">
                          <a:effectLst/>
                          <a:latin typeface="Times New Roman"/>
                          <a:ea typeface="Times New Roman"/>
                        </a:rPr>
                        <a:t>35,14</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10"/>
                  </a:ext>
                </a:extLst>
              </a:tr>
              <a:tr h="350181">
                <a:tc>
                  <a:txBody>
                    <a:bodyPr/>
                    <a:lstStyle/>
                    <a:p>
                      <a:pPr>
                        <a:spcAft>
                          <a:spcPts val="0"/>
                        </a:spcAft>
                      </a:pPr>
                      <a:r>
                        <a:rPr lang="ru-RU" sz="2000" b="0" dirty="0">
                          <a:solidFill>
                            <a:schemeClr val="bg1"/>
                          </a:solidFill>
                          <a:effectLst/>
                          <a:latin typeface="Times New Roman"/>
                          <a:ea typeface="Times New Roman"/>
                        </a:rPr>
                        <a:t> </a:t>
                      </a:r>
                      <a:endParaRPr lang="ru-RU" sz="2000" b="1" dirty="0">
                        <a:solidFill>
                          <a:schemeClr val="bg1"/>
                        </a:solidFill>
                        <a:effectLst/>
                        <a:latin typeface="Times New Roman"/>
                        <a:ea typeface="Times New Roman"/>
                      </a:endParaRPr>
                    </a:p>
                  </a:txBody>
                  <a:tcPr marL="68580" marR="68580" marT="0" marB="0" anchor="ctr"/>
                </a:tc>
                <a:tc>
                  <a:txBody>
                    <a:bodyPr/>
                    <a:lstStyle/>
                    <a:p>
                      <a:pPr algn="ctr">
                        <a:spcAft>
                          <a:spcPts val="0"/>
                        </a:spcAft>
                      </a:pPr>
                      <a:r>
                        <a:rPr lang="en-US" sz="2000" b="0" dirty="0">
                          <a:solidFill>
                            <a:srgbClr val="FF0000"/>
                          </a:solidFill>
                          <a:effectLst/>
                          <a:latin typeface="Times New Roman"/>
                          <a:ea typeface="Times New Roman"/>
                        </a:rPr>
                        <a:t>Min </a:t>
                      </a:r>
                      <a:r>
                        <a:rPr lang="ru-RU" sz="2000" b="0" dirty="0">
                          <a:solidFill>
                            <a:srgbClr val="FF0000"/>
                          </a:solidFill>
                          <a:effectLst/>
                          <a:latin typeface="Times New Roman"/>
                          <a:ea typeface="Times New Roman"/>
                        </a:rPr>
                        <a:t>балл 2017 – </a:t>
                      </a:r>
                      <a:r>
                        <a:rPr lang="ru-RU" sz="2000" b="0" dirty="0" smtClean="0">
                          <a:solidFill>
                            <a:srgbClr val="FF0000"/>
                          </a:solidFill>
                          <a:effectLst/>
                          <a:latin typeface="Times New Roman"/>
                          <a:ea typeface="Times New Roman"/>
                        </a:rPr>
                        <a:t>27,6</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11"/>
                  </a:ext>
                </a:extLst>
              </a:tr>
            </a:tbl>
          </a:graphicData>
        </a:graphic>
      </p:graphicFrame>
      <p:sp>
        <p:nvSpPr>
          <p:cNvPr id="8" name="TextBox 7"/>
          <p:cNvSpPr txBox="1"/>
          <p:nvPr/>
        </p:nvSpPr>
        <p:spPr>
          <a:xfrm>
            <a:off x="4885267" y="709937"/>
            <a:ext cx="3917768" cy="369332"/>
          </a:xfrm>
          <a:prstGeom prst="rect">
            <a:avLst/>
          </a:prstGeom>
          <a:noFill/>
        </p:spPr>
        <p:txBody>
          <a:bodyPr wrap="square" rtlCol="0">
            <a:spAutoFit/>
          </a:bodyPr>
          <a:lstStyle/>
          <a:p>
            <a:r>
              <a:rPr lang="ru-RU" b="1" dirty="0" smtClean="0"/>
              <a:t>Школы с низкими результатами</a:t>
            </a:r>
            <a:endParaRPr lang="ru-RU" b="1" dirty="0"/>
          </a:p>
        </p:txBody>
      </p:sp>
    </p:spTree>
    <p:extLst>
      <p:ext uri="{BB962C8B-B14F-4D97-AF65-F5344CB8AC3E}">
        <p14:creationId xmlns:p14="http://schemas.microsoft.com/office/powerpoint/2010/main" val="877350138"/>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82133" y="152400"/>
            <a:ext cx="8025680" cy="564052"/>
          </a:xfrm>
        </p:spPr>
        <p:txBody>
          <a:bodyPr anchor="t">
            <a:noAutofit/>
          </a:bodyPr>
          <a:lstStyle/>
          <a:p>
            <a:pPr>
              <a:lnSpc>
                <a:spcPct val="100000"/>
              </a:lnSpc>
            </a:pPr>
            <a:r>
              <a:rPr lang="ru-RU" sz="2400" b="1" dirty="0">
                <a:effectLst/>
              </a:rPr>
              <a:t>Разница величины среднего балла ЕГЭ между ОО </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07" y="16935"/>
            <a:ext cx="916126" cy="699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639233" y="1142470"/>
            <a:ext cx="1625766" cy="369332"/>
          </a:xfrm>
          <a:prstGeom prst="rect">
            <a:avLst/>
          </a:prstGeom>
          <a:noFill/>
        </p:spPr>
        <p:txBody>
          <a:bodyPr wrap="none" rtlCol="0">
            <a:spAutoFit/>
          </a:bodyPr>
          <a:lstStyle/>
          <a:p>
            <a:r>
              <a:rPr lang="ru-RU" b="1" dirty="0" smtClean="0"/>
              <a:t>Математика</a:t>
            </a:r>
            <a:endParaRPr lang="ru-RU" b="1" dirty="0"/>
          </a:p>
        </p:txBody>
      </p:sp>
      <p:graphicFrame>
        <p:nvGraphicFramePr>
          <p:cNvPr id="11" name="Таблица 10"/>
          <p:cNvGraphicFramePr>
            <a:graphicFrameLocks noGrp="1"/>
          </p:cNvGraphicFramePr>
          <p:nvPr>
            <p:extLst>
              <p:ext uri="{D42A27DB-BD31-4B8C-83A1-F6EECF244321}">
                <p14:modId xmlns:p14="http://schemas.microsoft.com/office/powerpoint/2010/main" val="3335297906"/>
              </p:ext>
            </p:extLst>
          </p:nvPr>
        </p:nvGraphicFramePr>
        <p:xfrm>
          <a:off x="352621" y="2040438"/>
          <a:ext cx="8501395" cy="3474536"/>
        </p:xfrm>
        <a:graphic>
          <a:graphicData uri="http://schemas.openxmlformats.org/drawingml/2006/table">
            <a:tbl>
              <a:tblPr firstRow="1" firstCol="1" bandRow="1">
                <a:tableStyleId>{5C22544A-7EE6-4342-B048-85BDC9FD1C3A}</a:tableStyleId>
              </a:tblPr>
              <a:tblGrid>
                <a:gridCol w="4479729">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354667">
                  <a:extLst>
                    <a:ext uri="{9D8B030D-6E8A-4147-A177-3AD203B41FA5}">
                      <a16:colId xmlns:a16="http://schemas.microsoft.com/office/drawing/2014/main" val="20002"/>
                    </a:ext>
                  </a:extLst>
                </a:gridCol>
                <a:gridCol w="1142999">
                  <a:extLst>
                    <a:ext uri="{9D8B030D-6E8A-4147-A177-3AD203B41FA5}">
                      <a16:colId xmlns:a16="http://schemas.microsoft.com/office/drawing/2014/main" val="20003"/>
                    </a:ext>
                  </a:extLst>
                </a:gridCol>
              </a:tblGrid>
              <a:tr h="868634">
                <a:tc>
                  <a:txBody>
                    <a:bodyPr/>
                    <a:lstStyle/>
                    <a:p>
                      <a:pPr>
                        <a:spcAft>
                          <a:spcPts val="0"/>
                        </a:spcAft>
                      </a:pPr>
                      <a:r>
                        <a:rPr lang="ru-RU" sz="1800" dirty="0">
                          <a:effectLst/>
                        </a:rPr>
                        <a:t>Виды ОО</a:t>
                      </a:r>
                      <a:endParaRPr lang="ru-RU" sz="1800" dirty="0">
                        <a:effectLst/>
                        <a:latin typeface="Times New Roman"/>
                        <a:ea typeface="Times New Roman"/>
                      </a:endParaRPr>
                    </a:p>
                  </a:txBody>
                  <a:tcPr marL="68580" marR="68580" marT="0" marB="0"/>
                </a:tc>
                <a:tc>
                  <a:txBody>
                    <a:bodyPr/>
                    <a:lstStyle/>
                    <a:p>
                      <a:pPr algn="ctr">
                        <a:spcAft>
                          <a:spcPts val="0"/>
                        </a:spcAft>
                      </a:pPr>
                      <a:r>
                        <a:rPr lang="ru-RU" sz="1800" dirty="0">
                          <a:effectLst/>
                        </a:rPr>
                        <a:t>Средний балл 2018</a:t>
                      </a:r>
                      <a:endParaRPr lang="ru-RU" sz="1800" dirty="0">
                        <a:effectLst/>
                        <a:latin typeface="Times New Roman"/>
                        <a:ea typeface="Times New Roman"/>
                      </a:endParaRPr>
                    </a:p>
                  </a:txBody>
                  <a:tcPr marL="68580" marR="68580" marT="0" marB="0"/>
                </a:tc>
                <a:tc>
                  <a:txBody>
                    <a:bodyPr/>
                    <a:lstStyle/>
                    <a:p>
                      <a:pPr algn="ctr">
                        <a:spcAft>
                          <a:spcPts val="0"/>
                        </a:spcAft>
                      </a:pPr>
                      <a:r>
                        <a:rPr lang="ru-RU" sz="1800">
                          <a:effectLst/>
                        </a:rPr>
                        <a:t>Средний балл 2017</a:t>
                      </a:r>
                      <a:endParaRPr lang="ru-RU" sz="1800">
                        <a:effectLst/>
                        <a:latin typeface="Times New Roman"/>
                        <a:ea typeface="Times New Roman"/>
                      </a:endParaRPr>
                    </a:p>
                  </a:txBody>
                  <a:tcPr marL="68580" marR="68580" marT="0" marB="0"/>
                </a:tc>
                <a:tc>
                  <a:txBody>
                    <a:bodyPr/>
                    <a:lstStyle/>
                    <a:p>
                      <a:pPr algn="ctr">
                        <a:spcAft>
                          <a:spcPts val="0"/>
                        </a:spcAft>
                      </a:pPr>
                      <a:r>
                        <a:rPr lang="ru-RU" sz="1800">
                          <a:effectLst/>
                        </a:rPr>
                        <a:t>Динамика</a:t>
                      </a:r>
                      <a:endParaRPr lang="ru-RU" sz="1800">
                        <a:effectLst/>
                        <a:latin typeface="Times New Roman"/>
                        <a:ea typeface="Times New Roman"/>
                      </a:endParaRPr>
                    </a:p>
                  </a:txBody>
                  <a:tcPr marL="68580" marR="68580" marT="0" marB="0"/>
                </a:tc>
                <a:extLst>
                  <a:ext uri="{0D108BD9-81ED-4DB2-BD59-A6C34878D82A}">
                    <a16:rowId xmlns:a16="http://schemas.microsoft.com/office/drawing/2014/main" val="10000"/>
                  </a:ext>
                </a:extLst>
              </a:tr>
              <a:tr h="434317">
                <a:tc>
                  <a:txBody>
                    <a:bodyPr/>
                    <a:lstStyle/>
                    <a:p>
                      <a:pPr>
                        <a:spcAft>
                          <a:spcPts val="0"/>
                        </a:spcAft>
                      </a:pPr>
                      <a:r>
                        <a:rPr lang="ru-RU" sz="1800">
                          <a:effectLst/>
                        </a:rPr>
                        <a:t>нетиповые школы</a:t>
                      </a:r>
                      <a:endParaRPr lang="ru-RU" sz="1800">
                        <a:effectLst/>
                        <a:latin typeface="Times New Roman"/>
                        <a:ea typeface="Times New Roman"/>
                      </a:endParaRPr>
                    </a:p>
                  </a:txBody>
                  <a:tcPr marL="68580" marR="68580" marT="0" marB="0"/>
                </a:tc>
                <a:tc>
                  <a:txBody>
                    <a:bodyPr/>
                    <a:lstStyle/>
                    <a:p>
                      <a:pPr algn="ctr">
                        <a:spcAft>
                          <a:spcPts val="0"/>
                        </a:spcAft>
                      </a:pPr>
                      <a:r>
                        <a:rPr lang="ru-RU" sz="1800" b="1" dirty="0">
                          <a:effectLst/>
                        </a:rPr>
                        <a:t>69,45</a:t>
                      </a:r>
                      <a:endParaRPr lang="ru-RU" sz="1800" b="1" dirty="0">
                        <a:effectLst/>
                        <a:latin typeface="Times New Roman"/>
                        <a:ea typeface="Times New Roman"/>
                      </a:endParaRPr>
                    </a:p>
                  </a:txBody>
                  <a:tcPr marL="68580" marR="68580" marT="0" marB="0"/>
                </a:tc>
                <a:tc>
                  <a:txBody>
                    <a:bodyPr/>
                    <a:lstStyle/>
                    <a:p>
                      <a:pPr algn="ctr">
                        <a:spcAft>
                          <a:spcPts val="0"/>
                        </a:spcAft>
                      </a:pPr>
                      <a:r>
                        <a:rPr lang="ru-RU" sz="1800" b="1" dirty="0">
                          <a:effectLst/>
                        </a:rPr>
                        <a:t>70,36</a:t>
                      </a:r>
                      <a:endParaRPr lang="ru-RU" sz="1800" b="1" dirty="0">
                        <a:effectLst/>
                        <a:latin typeface="Times New Roman"/>
                        <a:ea typeface="Times New Roman"/>
                      </a:endParaRPr>
                    </a:p>
                  </a:txBody>
                  <a:tcPr marL="68580" marR="68580" marT="0" marB="0"/>
                </a:tc>
                <a:tc>
                  <a:txBody>
                    <a:bodyPr/>
                    <a:lstStyle/>
                    <a:p>
                      <a:pPr algn="ctr">
                        <a:spcAft>
                          <a:spcPts val="0"/>
                        </a:spcAft>
                      </a:pPr>
                      <a:r>
                        <a:rPr lang="ru-RU" sz="1800" b="1" dirty="0">
                          <a:effectLst/>
                        </a:rPr>
                        <a:t>-0,91</a:t>
                      </a:r>
                      <a:endParaRPr lang="ru-RU" sz="1800" b="1" dirty="0">
                        <a:effectLst/>
                        <a:latin typeface="Times New Roman"/>
                        <a:ea typeface="Times New Roman"/>
                      </a:endParaRPr>
                    </a:p>
                  </a:txBody>
                  <a:tcPr marL="68580" marR="68580" marT="0" marB="0" anchor="ctr"/>
                </a:tc>
                <a:extLst>
                  <a:ext uri="{0D108BD9-81ED-4DB2-BD59-A6C34878D82A}">
                    <a16:rowId xmlns:a16="http://schemas.microsoft.com/office/drawing/2014/main" val="10001"/>
                  </a:ext>
                </a:extLst>
              </a:tr>
              <a:tr h="434317">
                <a:tc>
                  <a:txBody>
                    <a:bodyPr/>
                    <a:lstStyle/>
                    <a:p>
                      <a:pPr>
                        <a:spcAft>
                          <a:spcPts val="0"/>
                        </a:spcAft>
                      </a:pPr>
                      <a:r>
                        <a:rPr lang="ru-RU" sz="1800">
                          <a:effectLst/>
                        </a:rPr>
                        <a:t>лицеи</a:t>
                      </a:r>
                      <a:endParaRPr lang="ru-RU" sz="1800">
                        <a:effectLst/>
                        <a:latin typeface="Times New Roman"/>
                        <a:ea typeface="Times New Roman"/>
                      </a:endParaRPr>
                    </a:p>
                  </a:txBody>
                  <a:tcPr marL="68580" marR="68580" marT="0" marB="0"/>
                </a:tc>
                <a:tc>
                  <a:txBody>
                    <a:bodyPr/>
                    <a:lstStyle/>
                    <a:p>
                      <a:pPr algn="ctr">
                        <a:spcAft>
                          <a:spcPts val="0"/>
                        </a:spcAft>
                      </a:pPr>
                      <a:r>
                        <a:rPr lang="ru-RU" sz="1800" b="1">
                          <a:effectLst/>
                        </a:rPr>
                        <a:t>58,25</a:t>
                      </a:r>
                      <a:endParaRPr lang="ru-RU" sz="1800" b="1">
                        <a:effectLst/>
                        <a:latin typeface="Times New Roman"/>
                        <a:ea typeface="Times New Roman"/>
                      </a:endParaRPr>
                    </a:p>
                  </a:txBody>
                  <a:tcPr marL="68580" marR="68580" marT="0" marB="0"/>
                </a:tc>
                <a:tc>
                  <a:txBody>
                    <a:bodyPr/>
                    <a:lstStyle/>
                    <a:p>
                      <a:pPr algn="ctr">
                        <a:spcAft>
                          <a:spcPts val="0"/>
                        </a:spcAft>
                      </a:pPr>
                      <a:r>
                        <a:rPr lang="ru-RU" sz="1800" b="1">
                          <a:effectLst/>
                        </a:rPr>
                        <a:t>57,61</a:t>
                      </a:r>
                      <a:endParaRPr lang="ru-RU" sz="1800" b="1">
                        <a:effectLst/>
                        <a:latin typeface="Times New Roman"/>
                        <a:ea typeface="Times New Roman"/>
                      </a:endParaRPr>
                    </a:p>
                  </a:txBody>
                  <a:tcPr marL="68580" marR="68580" marT="0" marB="0"/>
                </a:tc>
                <a:tc>
                  <a:txBody>
                    <a:bodyPr/>
                    <a:lstStyle/>
                    <a:p>
                      <a:pPr algn="ctr">
                        <a:spcAft>
                          <a:spcPts val="0"/>
                        </a:spcAft>
                      </a:pPr>
                      <a:r>
                        <a:rPr lang="ru-RU" sz="1800" b="1" dirty="0">
                          <a:effectLst/>
                        </a:rPr>
                        <a:t>+0,64</a:t>
                      </a:r>
                      <a:endParaRPr lang="ru-RU" sz="1800" b="1" dirty="0">
                        <a:effectLst/>
                        <a:latin typeface="Times New Roman"/>
                        <a:ea typeface="Times New Roman"/>
                      </a:endParaRPr>
                    </a:p>
                  </a:txBody>
                  <a:tcPr marL="68580" marR="68580" marT="0" marB="0" anchor="ctr"/>
                </a:tc>
                <a:extLst>
                  <a:ext uri="{0D108BD9-81ED-4DB2-BD59-A6C34878D82A}">
                    <a16:rowId xmlns:a16="http://schemas.microsoft.com/office/drawing/2014/main" val="10002"/>
                  </a:ext>
                </a:extLst>
              </a:tr>
              <a:tr h="434317">
                <a:tc>
                  <a:txBody>
                    <a:bodyPr/>
                    <a:lstStyle/>
                    <a:p>
                      <a:pPr>
                        <a:spcAft>
                          <a:spcPts val="0"/>
                        </a:spcAft>
                      </a:pPr>
                      <a:r>
                        <a:rPr lang="ru-RU" sz="1800" dirty="0">
                          <a:effectLst/>
                        </a:rPr>
                        <a:t>гимназии</a:t>
                      </a:r>
                      <a:endParaRPr lang="ru-RU" sz="1800" dirty="0">
                        <a:effectLst/>
                        <a:latin typeface="Times New Roman"/>
                        <a:ea typeface="Times New Roman"/>
                      </a:endParaRPr>
                    </a:p>
                  </a:txBody>
                  <a:tcPr marL="68580" marR="68580" marT="0" marB="0"/>
                </a:tc>
                <a:tc>
                  <a:txBody>
                    <a:bodyPr/>
                    <a:lstStyle/>
                    <a:p>
                      <a:pPr algn="ctr">
                        <a:spcAft>
                          <a:spcPts val="0"/>
                        </a:spcAft>
                      </a:pPr>
                      <a:r>
                        <a:rPr lang="ru-RU" sz="1800" b="1">
                          <a:effectLst/>
                        </a:rPr>
                        <a:t>55,74</a:t>
                      </a:r>
                      <a:endParaRPr lang="ru-RU" sz="1800" b="1">
                        <a:effectLst/>
                        <a:latin typeface="Times New Roman"/>
                        <a:ea typeface="Times New Roman"/>
                      </a:endParaRPr>
                    </a:p>
                  </a:txBody>
                  <a:tcPr marL="68580" marR="68580" marT="0" marB="0"/>
                </a:tc>
                <a:tc>
                  <a:txBody>
                    <a:bodyPr/>
                    <a:lstStyle/>
                    <a:p>
                      <a:pPr algn="ctr">
                        <a:spcAft>
                          <a:spcPts val="0"/>
                        </a:spcAft>
                      </a:pPr>
                      <a:r>
                        <a:rPr lang="ru-RU" sz="1800" b="1">
                          <a:effectLst/>
                        </a:rPr>
                        <a:t>57,07</a:t>
                      </a:r>
                      <a:endParaRPr lang="ru-RU" sz="1800" b="1">
                        <a:effectLst/>
                        <a:latin typeface="Times New Roman"/>
                        <a:ea typeface="Times New Roman"/>
                      </a:endParaRPr>
                    </a:p>
                  </a:txBody>
                  <a:tcPr marL="68580" marR="68580" marT="0" marB="0"/>
                </a:tc>
                <a:tc>
                  <a:txBody>
                    <a:bodyPr/>
                    <a:lstStyle/>
                    <a:p>
                      <a:pPr algn="ctr">
                        <a:spcAft>
                          <a:spcPts val="0"/>
                        </a:spcAft>
                      </a:pPr>
                      <a:r>
                        <a:rPr lang="ru-RU" sz="1800" b="1" dirty="0">
                          <a:effectLst/>
                        </a:rPr>
                        <a:t>-1,33</a:t>
                      </a:r>
                      <a:endParaRPr lang="ru-RU" sz="1800" b="1" dirty="0">
                        <a:effectLst/>
                        <a:latin typeface="Times New Roman"/>
                        <a:ea typeface="Times New Roman"/>
                      </a:endParaRPr>
                    </a:p>
                  </a:txBody>
                  <a:tcPr marL="68580" marR="68580" marT="0" marB="0">
                    <a:solidFill>
                      <a:srgbClr val="92D050"/>
                    </a:solidFill>
                  </a:tcPr>
                </a:tc>
                <a:extLst>
                  <a:ext uri="{0D108BD9-81ED-4DB2-BD59-A6C34878D82A}">
                    <a16:rowId xmlns:a16="http://schemas.microsoft.com/office/drawing/2014/main" val="10003"/>
                  </a:ext>
                </a:extLst>
              </a:tr>
              <a:tr h="868634">
                <a:tc>
                  <a:txBody>
                    <a:bodyPr/>
                    <a:lstStyle/>
                    <a:p>
                      <a:pPr>
                        <a:spcAft>
                          <a:spcPts val="0"/>
                        </a:spcAft>
                      </a:pPr>
                      <a:r>
                        <a:rPr lang="ru-RU" sz="1800" dirty="0">
                          <a:effectLst/>
                        </a:rPr>
                        <a:t>школы с углубленным изучением отдельных предметов</a:t>
                      </a:r>
                      <a:endParaRPr lang="ru-RU" sz="1800" dirty="0">
                        <a:effectLst/>
                        <a:latin typeface="Times New Roman"/>
                        <a:ea typeface="Times New Roman"/>
                      </a:endParaRPr>
                    </a:p>
                  </a:txBody>
                  <a:tcPr marL="68580" marR="68580" marT="0" marB="0"/>
                </a:tc>
                <a:tc>
                  <a:txBody>
                    <a:bodyPr/>
                    <a:lstStyle/>
                    <a:p>
                      <a:pPr algn="ctr">
                        <a:spcAft>
                          <a:spcPts val="0"/>
                        </a:spcAft>
                      </a:pPr>
                      <a:r>
                        <a:rPr lang="ru-RU" sz="1800" b="1">
                          <a:effectLst/>
                        </a:rPr>
                        <a:t>54,94</a:t>
                      </a:r>
                      <a:endParaRPr lang="ru-RU" sz="1800" b="1">
                        <a:effectLst/>
                        <a:latin typeface="Times New Roman"/>
                        <a:ea typeface="Times New Roman"/>
                      </a:endParaRPr>
                    </a:p>
                  </a:txBody>
                  <a:tcPr marL="68580" marR="68580" marT="0" marB="0"/>
                </a:tc>
                <a:tc>
                  <a:txBody>
                    <a:bodyPr/>
                    <a:lstStyle/>
                    <a:p>
                      <a:pPr algn="ctr">
                        <a:spcAft>
                          <a:spcPts val="0"/>
                        </a:spcAft>
                      </a:pPr>
                      <a:r>
                        <a:rPr lang="ru-RU" sz="1800" b="1">
                          <a:effectLst/>
                        </a:rPr>
                        <a:t>51,53</a:t>
                      </a:r>
                      <a:endParaRPr lang="ru-RU" sz="1800" b="1">
                        <a:effectLst/>
                        <a:latin typeface="Times New Roman"/>
                        <a:ea typeface="Times New Roman"/>
                      </a:endParaRPr>
                    </a:p>
                  </a:txBody>
                  <a:tcPr marL="68580" marR="68580" marT="0" marB="0"/>
                </a:tc>
                <a:tc>
                  <a:txBody>
                    <a:bodyPr/>
                    <a:lstStyle/>
                    <a:p>
                      <a:pPr algn="ctr">
                        <a:spcAft>
                          <a:spcPts val="0"/>
                        </a:spcAft>
                      </a:pPr>
                      <a:r>
                        <a:rPr lang="ru-RU" sz="1800" b="1" dirty="0">
                          <a:effectLst/>
                        </a:rPr>
                        <a:t>+3,41</a:t>
                      </a:r>
                      <a:endParaRPr lang="ru-RU" sz="1800" b="1" dirty="0">
                        <a:effectLst/>
                        <a:latin typeface="Times New Roman"/>
                        <a:ea typeface="Times New Roman"/>
                      </a:endParaRPr>
                    </a:p>
                  </a:txBody>
                  <a:tcPr marL="68580" marR="68580" marT="0" marB="0"/>
                </a:tc>
                <a:extLst>
                  <a:ext uri="{0D108BD9-81ED-4DB2-BD59-A6C34878D82A}">
                    <a16:rowId xmlns:a16="http://schemas.microsoft.com/office/drawing/2014/main" val="10004"/>
                  </a:ext>
                </a:extLst>
              </a:tr>
              <a:tr h="434317">
                <a:tc>
                  <a:txBody>
                    <a:bodyPr/>
                    <a:lstStyle/>
                    <a:p>
                      <a:pPr>
                        <a:spcAft>
                          <a:spcPts val="0"/>
                        </a:spcAft>
                      </a:pPr>
                      <a:r>
                        <a:rPr lang="ru-RU" sz="1800" dirty="0">
                          <a:effectLst/>
                        </a:rPr>
                        <a:t>общеобразовательные школы</a:t>
                      </a:r>
                      <a:endParaRPr lang="ru-RU" sz="1800" dirty="0">
                        <a:effectLst/>
                        <a:latin typeface="Times New Roman"/>
                        <a:ea typeface="Times New Roman"/>
                      </a:endParaRPr>
                    </a:p>
                  </a:txBody>
                  <a:tcPr marL="68580" marR="68580" marT="0" marB="0"/>
                </a:tc>
                <a:tc>
                  <a:txBody>
                    <a:bodyPr/>
                    <a:lstStyle/>
                    <a:p>
                      <a:pPr algn="ctr">
                        <a:spcAft>
                          <a:spcPts val="0"/>
                        </a:spcAft>
                      </a:pPr>
                      <a:r>
                        <a:rPr lang="ru-RU" sz="1800" b="1">
                          <a:effectLst/>
                        </a:rPr>
                        <a:t>49,51</a:t>
                      </a:r>
                      <a:endParaRPr lang="ru-RU" sz="1800" b="1">
                        <a:effectLst/>
                        <a:latin typeface="Times New Roman"/>
                        <a:ea typeface="Times New Roman"/>
                      </a:endParaRPr>
                    </a:p>
                  </a:txBody>
                  <a:tcPr marL="68580" marR="68580" marT="0" marB="0"/>
                </a:tc>
                <a:tc>
                  <a:txBody>
                    <a:bodyPr/>
                    <a:lstStyle/>
                    <a:p>
                      <a:pPr algn="ctr">
                        <a:spcAft>
                          <a:spcPts val="0"/>
                        </a:spcAft>
                      </a:pPr>
                      <a:r>
                        <a:rPr lang="ru-RU" sz="1800" b="1">
                          <a:effectLst/>
                        </a:rPr>
                        <a:t>55,70</a:t>
                      </a:r>
                      <a:endParaRPr lang="ru-RU" sz="1800" b="1">
                        <a:effectLst/>
                        <a:latin typeface="Times New Roman"/>
                        <a:ea typeface="Times New Roman"/>
                      </a:endParaRPr>
                    </a:p>
                  </a:txBody>
                  <a:tcPr marL="68580" marR="68580" marT="0" marB="0"/>
                </a:tc>
                <a:tc>
                  <a:txBody>
                    <a:bodyPr/>
                    <a:lstStyle/>
                    <a:p>
                      <a:pPr algn="ctr">
                        <a:spcAft>
                          <a:spcPts val="0"/>
                        </a:spcAft>
                      </a:pPr>
                      <a:r>
                        <a:rPr lang="ru-RU" sz="1800" b="1" dirty="0">
                          <a:effectLst/>
                        </a:rPr>
                        <a:t>-6,19</a:t>
                      </a:r>
                      <a:endParaRPr lang="ru-RU" sz="1800" b="1" dirty="0">
                        <a:effectLst/>
                        <a:latin typeface="Times New Roman"/>
                        <a:ea typeface="Times New Roman"/>
                      </a:endParaRPr>
                    </a:p>
                  </a:txBody>
                  <a:tcPr marL="68580" marR="68580" marT="0" marB="0">
                    <a:solidFill>
                      <a:srgbClr val="92D050"/>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574098050"/>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0067"/>
            <a:ext cx="8229600" cy="1024466"/>
          </a:xfrm>
        </p:spPr>
        <p:txBody>
          <a:bodyPr anchor="t"/>
          <a:lstStyle/>
          <a:p>
            <a:pPr>
              <a:lnSpc>
                <a:spcPct val="100000"/>
              </a:lnSpc>
            </a:pPr>
            <a:r>
              <a:rPr lang="ru-RU" sz="3600" dirty="0" smtClean="0"/>
              <a:t>Количество выпускников, не преодолевших минимальный порог</a:t>
            </a:r>
            <a:endParaRPr lang="ru-RU" sz="3600" dirty="0"/>
          </a:p>
        </p:txBody>
      </p:sp>
      <p:graphicFrame>
        <p:nvGraphicFramePr>
          <p:cNvPr id="4" name="Таблица 3"/>
          <p:cNvGraphicFramePr>
            <a:graphicFrameLocks noGrp="1"/>
          </p:cNvGraphicFramePr>
          <p:nvPr>
            <p:extLst>
              <p:ext uri="{D42A27DB-BD31-4B8C-83A1-F6EECF244321}">
                <p14:modId xmlns:p14="http://schemas.microsoft.com/office/powerpoint/2010/main" val="3790959611"/>
              </p:ext>
            </p:extLst>
          </p:nvPr>
        </p:nvGraphicFramePr>
        <p:xfrm>
          <a:off x="465666" y="1335850"/>
          <a:ext cx="8314266" cy="5361286"/>
        </p:xfrm>
        <a:graphic>
          <a:graphicData uri="http://schemas.openxmlformats.org/drawingml/2006/table">
            <a:tbl>
              <a:tblPr firstRow="1" firstCol="1" lastRow="1" lastCol="1" bandRow="1" bandCol="1">
                <a:tableStyleId>{5C22544A-7EE6-4342-B048-85BDC9FD1C3A}</a:tableStyleId>
              </a:tblPr>
              <a:tblGrid>
                <a:gridCol w="1060683">
                  <a:extLst>
                    <a:ext uri="{9D8B030D-6E8A-4147-A177-3AD203B41FA5}">
                      <a16:colId xmlns:a16="http://schemas.microsoft.com/office/drawing/2014/main" val="20000"/>
                    </a:ext>
                  </a:extLst>
                </a:gridCol>
                <a:gridCol w="659670">
                  <a:extLst>
                    <a:ext uri="{9D8B030D-6E8A-4147-A177-3AD203B41FA5}">
                      <a16:colId xmlns:a16="http://schemas.microsoft.com/office/drawing/2014/main" val="20001"/>
                    </a:ext>
                  </a:extLst>
                </a:gridCol>
                <a:gridCol w="659670">
                  <a:extLst>
                    <a:ext uri="{9D8B030D-6E8A-4147-A177-3AD203B41FA5}">
                      <a16:colId xmlns:a16="http://schemas.microsoft.com/office/drawing/2014/main" val="20002"/>
                    </a:ext>
                  </a:extLst>
                </a:gridCol>
                <a:gridCol w="659670">
                  <a:extLst>
                    <a:ext uri="{9D8B030D-6E8A-4147-A177-3AD203B41FA5}">
                      <a16:colId xmlns:a16="http://schemas.microsoft.com/office/drawing/2014/main" val="20003"/>
                    </a:ext>
                  </a:extLst>
                </a:gridCol>
                <a:gridCol w="658741">
                  <a:extLst>
                    <a:ext uri="{9D8B030D-6E8A-4147-A177-3AD203B41FA5}">
                      <a16:colId xmlns:a16="http://schemas.microsoft.com/office/drawing/2014/main" val="20004"/>
                    </a:ext>
                  </a:extLst>
                </a:gridCol>
                <a:gridCol w="659670">
                  <a:extLst>
                    <a:ext uri="{9D8B030D-6E8A-4147-A177-3AD203B41FA5}">
                      <a16:colId xmlns:a16="http://schemas.microsoft.com/office/drawing/2014/main" val="20005"/>
                    </a:ext>
                  </a:extLst>
                </a:gridCol>
                <a:gridCol w="659670">
                  <a:extLst>
                    <a:ext uri="{9D8B030D-6E8A-4147-A177-3AD203B41FA5}">
                      <a16:colId xmlns:a16="http://schemas.microsoft.com/office/drawing/2014/main" val="20006"/>
                    </a:ext>
                  </a:extLst>
                </a:gridCol>
                <a:gridCol w="659670">
                  <a:extLst>
                    <a:ext uri="{9D8B030D-6E8A-4147-A177-3AD203B41FA5}">
                      <a16:colId xmlns:a16="http://schemas.microsoft.com/office/drawing/2014/main" val="20007"/>
                    </a:ext>
                  </a:extLst>
                </a:gridCol>
                <a:gridCol w="658741">
                  <a:extLst>
                    <a:ext uri="{9D8B030D-6E8A-4147-A177-3AD203B41FA5}">
                      <a16:colId xmlns:a16="http://schemas.microsoft.com/office/drawing/2014/main" val="20008"/>
                    </a:ext>
                  </a:extLst>
                </a:gridCol>
                <a:gridCol w="659670">
                  <a:extLst>
                    <a:ext uri="{9D8B030D-6E8A-4147-A177-3AD203B41FA5}">
                      <a16:colId xmlns:a16="http://schemas.microsoft.com/office/drawing/2014/main" val="20009"/>
                    </a:ext>
                  </a:extLst>
                </a:gridCol>
                <a:gridCol w="659670">
                  <a:extLst>
                    <a:ext uri="{9D8B030D-6E8A-4147-A177-3AD203B41FA5}">
                      <a16:colId xmlns:a16="http://schemas.microsoft.com/office/drawing/2014/main" val="20010"/>
                    </a:ext>
                  </a:extLst>
                </a:gridCol>
                <a:gridCol w="658741">
                  <a:extLst>
                    <a:ext uri="{9D8B030D-6E8A-4147-A177-3AD203B41FA5}">
                      <a16:colId xmlns:a16="http://schemas.microsoft.com/office/drawing/2014/main" val="20011"/>
                    </a:ext>
                  </a:extLst>
                </a:gridCol>
              </a:tblGrid>
              <a:tr h="867870">
                <a:tc>
                  <a:txBody>
                    <a:bodyPr/>
                    <a:lstStyle/>
                    <a:p>
                      <a:pPr algn="ctr">
                        <a:lnSpc>
                          <a:spcPct val="140000"/>
                        </a:lnSpc>
                        <a:spcAft>
                          <a:spcPts val="0"/>
                        </a:spcAft>
                      </a:pPr>
                      <a:r>
                        <a:rPr lang="ru-RU" sz="1100" b="1" dirty="0">
                          <a:effectLst/>
                        </a:rPr>
                        <a:t>Район</a:t>
                      </a:r>
                      <a:endParaRPr lang="ru-RU" sz="1200" b="1" dirty="0">
                        <a:effectLst/>
                        <a:latin typeface="Times New Roman"/>
                        <a:ea typeface="Times New Roman"/>
                      </a:endParaRPr>
                    </a:p>
                  </a:txBody>
                  <a:tcPr marL="68580" marR="68580" marT="0" marB="0" anchor="ctr"/>
                </a:tc>
                <a:tc>
                  <a:txBody>
                    <a:bodyPr/>
                    <a:lstStyle/>
                    <a:p>
                      <a:pPr marL="71755" marR="71755" algn="ctr">
                        <a:lnSpc>
                          <a:spcPct val="140000"/>
                        </a:lnSpc>
                        <a:spcAft>
                          <a:spcPts val="0"/>
                        </a:spcAft>
                      </a:pPr>
                      <a:r>
                        <a:rPr lang="ru-RU" sz="1100" b="1" dirty="0">
                          <a:effectLst/>
                        </a:rPr>
                        <a:t>Русский язык</a:t>
                      </a:r>
                      <a:endParaRPr lang="ru-RU" sz="1200" b="1" dirty="0">
                        <a:effectLst/>
                        <a:latin typeface="Times New Roman"/>
                        <a:ea typeface="Times New Roman"/>
                      </a:endParaRPr>
                    </a:p>
                  </a:txBody>
                  <a:tcPr marL="68580" marR="68580" marT="0" marB="0" vert="vert270" anchor="ctr"/>
                </a:tc>
                <a:tc>
                  <a:txBody>
                    <a:bodyPr/>
                    <a:lstStyle/>
                    <a:p>
                      <a:pPr marL="71755" marR="71755" algn="ctr">
                        <a:lnSpc>
                          <a:spcPct val="140000"/>
                        </a:lnSpc>
                        <a:spcAft>
                          <a:spcPts val="0"/>
                        </a:spcAft>
                      </a:pPr>
                      <a:r>
                        <a:rPr lang="ru-RU" sz="1100" b="1">
                          <a:effectLst/>
                        </a:rPr>
                        <a:t>Математ (проф)</a:t>
                      </a:r>
                      <a:endParaRPr lang="ru-RU" sz="1200" b="1">
                        <a:effectLst/>
                        <a:latin typeface="Times New Roman"/>
                        <a:ea typeface="Times New Roman"/>
                      </a:endParaRPr>
                    </a:p>
                  </a:txBody>
                  <a:tcPr marL="68580" marR="68580" marT="0" marB="0" vert="vert270" anchor="ctr"/>
                </a:tc>
                <a:tc>
                  <a:txBody>
                    <a:bodyPr/>
                    <a:lstStyle/>
                    <a:p>
                      <a:pPr marL="71755" marR="71755" algn="ctr">
                        <a:lnSpc>
                          <a:spcPct val="140000"/>
                        </a:lnSpc>
                        <a:spcAft>
                          <a:spcPts val="0"/>
                        </a:spcAft>
                      </a:pPr>
                      <a:r>
                        <a:rPr lang="ru-RU" sz="1100" b="1" dirty="0">
                          <a:effectLst/>
                        </a:rPr>
                        <a:t>Математика (баз)</a:t>
                      </a:r>
                      <a:endParaRPr lang="ru-RU" sz="1200" b="1" dirty="0">
                        <a:effectLst/>
                        <a:latin typeface="Times New Roman"/>
                        <a:ea typeface="Times New Roman"/>
                      </a:endParaRPr>
                    </a:p>
                  </a:txBody>
                  <a:tcPr marL="68580" marR="68580" marT="0" marB="0" vert="vert270" anchor="ctr"/>
                </a:tc>
                <a:tc>
                  <a:txBody>
                    <a:bodyPr/>
                    <a:lstStyle/>
                    <a:p>
                      <a:pPr marL="71755" marR="71755" algn="ctr">
                        <a:lnSpc>
                          <a:spcPct val="140000"/>
                        </a:lnSpc>
                        <a:spcAft>
                          <a:spcPts val="0"/>
                        </a:spcAft>
                      </a:pPr>
                      <a:r>
                        <a:rPr lang="ru-RU" sz="1100" b="1" dirty="0">
                          <a:effectLst/>
                        </a:rPr>
                        <a:t>Физика</a:t>
                      </a:r>
                      <a:endParaRPr lang="ru-RU" sz="1200" b="1" dirty="0">
                        <a:effectLst/>
                        <a:latin typeface="Times New Roman"/>
                        <a:ea typeface="Times New Roman"/>
                      </a:endParaRPr>
                    </a:p>
                  </a:txBody>
                  <a:tcPr marL="68580" marR="68580" marT="0" marB="0" vert="vert270" anchor="ctr"/>
                </a:tc>
                <a:tc>
                  <a:txBody>
                    <a:bodyPr/>
                    <a:lstStyle/>
                    <a:p>
                      <a:pPr marL="71755" marR="71755" algn="ctr">
                        <a:lnSpc>
                          <a:spcPct val="140000"/>
                        </a:lnSpc>
                        <a:spcAft>
                          <a:spcPts val="0"/>
                        </a:spcAft>
                      </a:pPr>
                      <a:r>
                        <a:rPr lang="ru-RU" sz="1100" b="1" dirty="0" err="1">
                          <a:effectLst/>
                        </a:rPr>
                        <a:t>Инфор</a:t>
                      </a:r>
                      <a:endParaRPr lang="ru-RU" sz="1200" b="1" dirty="0">
                        <a:effectLst/>
                      </a:endParaRPr>
                    </a:p>
                    <a:p>
                      <a:pPr marL="71755" marR="71755" algn="ctr">
                        <a:lnSpc>
                          <a:spcPct val="140000"/>
                        </a:lnSpc>
                        <a:spcAft>
                          <a:spcPts val="0"/>
                        </a:spcAft>
                      </a:pPr>
                      <a:r>
                        <a:rPr lang="ru-RU" sz="1100" b="1" dirty="0" err="1">
                          <a:effectLst/>
                        </a:rPr>
                        <a:t>матика</a:t>
                      </a:r>
                      <a:endParaRPr lang="ru-RU" sz="1200" b="1" dirty="0">
                        <a:effectLst/>
                        <a:latin typeface="Times New Roman"/>
                        <a:ea typeface="Times New Roman"/>
                      </a:endParaRPr>
                    </a:p>
                  </a:txBody>
                  <a:tcPr marL="68580" marR="68580" marT="0" marB="0" vert="vert270" anchor="ctr"/>
                </a:tc>
                <a:tc>
                  <a:txBody>
                    <a:bodyPr/>
                    <a:lstStyle/>
                    <a:p>
                      <a:pPr marL="71755" marR="71755" algn="ctr">
                        <a:lnSpc>
                          <a:spcPct val="140000"/>
                        </a:lnSpc>
                        <a:spcAft>
                          <a:spcPts val="0"/>
                        </a:spcAft>
                      </a:pPr>
                      <a:r>
                        <a:rPr lang="ru-RU" sz="1100" b="1" dirty="0">
                          <a:effectLst/>
                        </a:rPr>
                        <a:t>Химия</a:t>
                      </a:r>
                      <a:endParaRPr lang="ru-RU" sz="1200" b="1" dirty="0">
                        <a:effectLst/>
                        <a:latin typeface="Times New Roman"/>
                        <a:ea typeface="Times New Roman"/>
                      </a:endParaRPr>
                    </a:p>
                  </a:txBody>
                  <a:tcPr marL="68580" marR="68580" marT="0" marB="0" vert="vert270" anchor="ctr"/>
                </a:tc>
                <a:tc>
                  <a:txBody>
                    <a:bodyPr/>
                    <a:lstStyle/>
                    <a:p>
                      <a:pPr marL="71755" marR="71755" algn="ctr">
                        <a:lnSpc>
                          <a:spcPct val="140000"/>
                        </a:lnSpc>
                        <a:spcAft>
                          <a:spcPts val="0"/>
                        </a:spcAft>
                      </a:pPr>
                      <a:r>
                        <a:rPr lang="ru-RU" sz="1100" b="1" dirty="0" err="1">
                          <a:effectLst/>
                        </a:rPr>
                        <a:t>Биоло</a:t>
                      </a:r>
                      <a:endParaRPr lang="ru-RU" sz="1200" b="1" dirty="0">
                        <a:effectLst/>
                      </a:endParaRPr>
                    </a:p>
                    <a:p>
                      <a:pPr marL="71755" marR="71755" algn="ctr">
                        <a:lnSpc>
                          <a:spcPct val="140000"/>
                        </a:lnSpc>
                        <a:spcAft>
                          <a:spcPts val="0"/>
                        </a:spcAft>
                      </a:pPr>
                      <a:r>
                        <a:rPr lang="ru-RU" sz="1100" b="1" dirty="0" err="1">
                          <a:effectLst/>
                        </a:rPr>
                        <a:t>гия</a:t>
                      </a:r>
                      <a:endParaRPr lang="ru-RU" sz="1200" b="1" dirty="0">
                        <a:effectLst/>
                        <a:latin typeface="Times New Roman"/>
                        <a:ea typeface="Times New Roman"/>
                      </a:endParaRPr>
                    </a:p>
                  </a:txBody>
                  <a:tcPr marL="68580" marR="68580" marT="0" marB="0" vert="vert270" anchor="ctr"/>
                </a:tc>
                <a:tc>
                  <a:txBody>
                    <a:bodyPr/>
                    <a:lstStyle/>
                    <a:p>
                      <a:pPr marL="71755" marR="71755" algn="ctr">
                        <a:lnSpc>
                          <a:spcPct val="140000"/>
                        </a:lnSpc>
                        <a:spcAft>
                          <a:spcPts val="0"/>
                        </a:spcAft>
                      </a:pPr>
                      <a:r>
                        <a:rPr lang="ru-RU" sz="1100" b="1">
                          <a:effectLst/>
                        </a:rPr>
                        <a:t>Литера</a:t>
                      </a:r>
                      <a:endParaRPr lang="ru-RU" sz="1200" b="1">
                        <a:effectLst/>
                      </a:endParaRPr>
                    </a:p>
                    <a:p>
                      <a:pPr marL="71755" marR="71755" algn="ctr">
                        <a:lnSpc>
                          <a:spcPct val="140000"/>
                        </a:lnSpc>
                        <a:spcAft>
                          <a:spcPts val="0"/>
                        </a:spcAft>
                      </a:pPr>
                      <a:r>
                        <a:rPr lang="ru-RU" sz="1100" b="1">
                          <a:effectLst/>
                        </a:rPr>
                        <a:t>тура</a:t>
                      </a:r>
                      <a:endParaRPr lang="ru-RU" sz="1200" b="1">
                        <a:effectLst/>
                        <a:latin typeface="Times New Roman"/>
                        <a:ea typeface="Times New Roman"/>
                      </a:endParaRPr>
                    </a:p>
                  </a:txBody>
                  <a:tcPr marL="68580" marR="68580" marT="0" marB="0" vert="vert270" anchor="ctr"/>
                </a:tc>
                <a:tc>
                  <a:txBody>
                    <a:bodyPr/>
                    <a:lstStyle/>
                    <a:p>
                      <a:pPr marL="71755" marR="71755" algn="ctr">
                        <a:lnSpc>
                          <a:spcPct val="140000"/>
                        </a:lnSpc>
                        <a:spcAft>
                          <a:spcPts val="0"/>
                        </a:spcAft>
                      </a:pPr>
                      <a:r>
                        <a:rPr lang="ru-RU" sz="1100" b="1">
                          <a:effectLst/>
                        </a:rPr>
                        <a:t>Исто</a:t>
                      </a:r>
                      <a:endParaRPr lang="ru-RU" sz="1200" b="1">
                        <a:effectLst/>
                      </a:endParaRPr>
                    </a:p>
                    <a:p>
                      <a:pPr marL="71755" marR="71755" algn="ctr">
                        <a:lnSpc>
                          <a:spcPct val="140000"/>
                        </a:lnSpc>
                        <a:spcAft>
                          <a:spcPts val="0"/>
                        </a:spcAft>
                      </a:pPr>
                      <a:r>
                        <a:rPr lang="ru-RU" sz="1100" b="1">
                          <a:effectLst/>
                        </a:rPr>
                        <a:t>рия</a:t>
                      </a:r>
                      <a:endParaRPr lang="ru-RU" sz="1200" b="1">
                        <a:effectLst/>
                        <a:latin typeface="Times New Roman"/>
                        <a:ea typeface="Times New Roman"/>
                      </a:endParaRPr>
                    </a:p>
                  </a:txBody>
                  <a:tcPr marL="68580" marR="68580" marT="0" marB="0" vert="vert270" anchor="ctr"/>
                </a:tc>
                <a:tc>
                  <a:txBody>
                    <a:bodyPr/>
                    <a:lstStyle/>
                    <a:p>
                      <a:pPr marL="71755" marR="71755" algn="ctr">
                        <a:lnSpc>
                          <a:spcPct val="140000"/>
                        </a:lnSpc>
                        <a:spcAft>
                          <a:spcPts val="0"/>
                        </a:spcAft>
                      </a:pPr>
                      <a:r>
                        <a:rPr lang="ru-RU" sz="1100" b="1">
                          <a:effectLst/>
                        </a:rPr>
                        <a:t>Общест</a:t>
                      </a:r>
                      <a:endParaRPr lang="ru-RU" sz="1200" b="1">
                        <a:effectLst/>
                      </a:endParaRPr>
                    </a:p>
                    <a:p>
                      <a:pPr marL="71755" marR="71755" algn="ctr">
                        <a:lnSpc>
                          <a:spcPct val="140000"/>
                        </a:lnSpc>
                        <a:spcAft>
                          <a:spcPts val="0"/>
                        </a:spcAft>
                      </a:pPr>
                      <a:r>
                        <a:rPr lang="ru-RU" sz="1100" b="1">
                          <a:effectLst/>
                        </a:rPr>
                        <a:t>возн</a:t>
                      </a:r>
                      <a:endParaRPr lang="ru-RU" sz="1200" b="1">
                        <a:effectLst/>
                        <a:latin typeface="Times New Roman"/>
                        <a:ea typeface="Times New Roman"/>
                      </a:endParaRPr>
                    </a:p>
                  </a:txBody>
                  <a:tcPr marL="68580" marR="68580" marT="0" marB="0" vert="vert270" anchor="ctr"/>
                </a:tc>
                <a:tc>
                  <a:txBody>
                    <a:bodyPr/>
                    <a:lstStyle/>
                    <a:p>
                      <a:pPr marL="71755" marR="71755" algn="ctr">
                        <a:lnSpc>
                          <a:spcPct val="140000"/>
                        </a:lnSpc>
                        <a:spcAft>
                          <a:spcPts val="0"/>
                        </a:spcAft>
                      </a:pPr>
                      <a:r>
                        <a:rPr lang="ru-RU" sz="1200" b="1" dirty="0" smtClean="0">
                          <a:effectLst/>
                          <a:latin typeface="Times New Roman"/>
                          <a:ea typeface="Times New Roman"/>
                        </a:rPr>
                        <a:t>ИТОГО</a:t>
                      </a:r>
                      <a:endParaRPr lang="ru-RU" sz="1200" b="1" dirty="0">
                        <a:effectLst/>
                        <a:latin typeface="Times New Roman"/>
                        <a:ea typeface="Times New Roman"/>
                      </a:endParaRPr>
                    </a:p>
                  </a:txBody>
                  <a:tcPr marL="68580" marR="68580" marT="0" marB="0" vert="vert270" anchor="ctr"/>
                </a:tc>
                <a:extLst>
                  <a:ext uri="{0D108BD9-81ED-4DB2-BD59-A6C34878D82A}">
                    <a16:rowId xmlns:a16="http://schemas.microsoft.com/office/drawing/2014/main" val="10000"/>
                  </a:ext>
                </a:extLst>
              </a:tr>
              <a:tr h="561677">
                <a:tc>
                  <a:txBody>
                    <a:bodyPr/>
                    <a:lstStyle/>
                    <a:p>
                      <a:pPr algn="ctr">
                        <a:lnSpc>
                          <a:spcPct val="140000"/>
                        </a:lnSpc>
                        <a:spcAft>
                          <a:spcPts val="0"/>
                        </a:spcAft>
                      </a:pPr>
                      <a:r>
                        <a:rPr lang="ru-RU" sz="1600" b="1" dirty="0">
                          <a:effectLst/>
                        </a:rPr>
                        <a:t>А</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3</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3</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3</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3</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5</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15</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13</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45</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1"/>
                  </a:ext>
                </a:extLst>
              </a:tr>
              <a:tr h="561677">
                <a:tc>
                  <a:txBody>
                    <a:bodyPr/>
                    <a:lstStyle/>
                    <a:p>
                      <a:pPr algn="ctr">
                        <a:lnSpc>
                          <a:spcPct val="140000"/>
                        </a:lnSpc>
                        <a:spcAft>
                          <a:spcPts val="0"/>
                        </a:spcAft>
                      </a:pPr>
                      <a:r>
                        <a:rPr lang="ru-RU" sz="1600" b="1" dirty="0">
                          <a:effectLst/>
                        </a:rPr>
                        <a:t>В</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2</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5</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5</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8</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3</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21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46</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2"/>
                  </a:ext>
                </a:extLst>
              </a:tr>
              <a:tr h="561677">
                <a:tc>
                  <a:txBody>
                    <a:bodyPr/>
                    <a:lstStyle/>
                    <a:p>
                      <a:pPr algn="ctr">
                        <a:lnSpc>
                          <a:spcPct val="140000"/>
                        </a:lnSpc>
                        <a:spcAft>
                          <a:spcPts val="0"/>
                        </a:spcAft>
                      </a:pPr>
                      <a:r>
                        <a:rPr lang="ru-RU" sz="1600" b="1" dirty="0">
                          <a:effectLst/>
                        </a:rPr>
                        <a:t>К</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15</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2</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3</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7</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2</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2</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30</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63</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3"/>
                  </a:ext>
                </a:extLst>
              </a:tr>
              <a:tr h="561677">
                <a:tc>
                  <a:txBody>
                    <a:bodyPr/>
                    <a:lstStyle/>
                    <a:p>
                      <a:pPr algn="ctr">
                        <a:lnSpc>
                          <a:spcPct val="140000"/>
                        </a:lnSpc>
                        <a:spcAft>
                          <a:spcPts val="0"/>
                        </a:spcAft>
                      </a:pPr>
                      <a:r>
                        <a:rPr lang="ru-RU" sz="1600" b="1" dirty="0">
                          <a:effectLst/>
                        </a:rPr>
                        <a:t>М</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3</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2</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5</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20</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2</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31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76</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4"/>
                  </a:ext>
                </a:extLst>
              </a:tr>
              <a:tr h="561677">
                <a:tc>
                  <a:txBody>
                    <a:bodyPr/>
                    <a:lstStyle/>
                    <a:p>
                      <a:pPr algn="ctr">
                        <a:lnSpc>
                          <a:spcPct val="140000"/>
                        </a:lnSpc>
                        <a:spcAft>
                          <a:spcPts val="0"/>
                        </a:spcAft>
                      </a:pPr>
                      <a:r>
                        <a:rPr lang="ru-RU" sz="1600" b="1" dirty="0">
                          <a:effectLst/>
                        </a:rPr>
                        <a:t>Н-С</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4</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7</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2</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10</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14</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2</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2</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33</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75</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5"/>
                  </a:ext>
                </a:extLst>
              </a:tr>
              <a:tr h="561677">
                <a:tc>
                  <a:txBody>
                    <a:bodyPr/>
                    <a:lstStyle/>
                    <a:p>
                      <a:pPr algn="ctr">
                        <a:lnSpc>
                          <a:spcPct val="140000"/>
                        </a:lnSpc>
                        <a:spcAft>
                          <a:spcPts val="0"/>
                        </a:spcAft>
                      </a:pPr>
                      <a:r>
                        <a:rPr lang="ru-RU" sz="1600" b="1" dirty="0">
                          <a:effectLst/>
                        </a:rPr>
                        <a:t>П</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8</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8</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3</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3</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10</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3</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44</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82</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6"/>
                  </a:ext>
                </a:extLst>
              </a:tr>
              <a:tr h="561677">
                <a:tc>
                  <a:txBody>
                    <a:bodyPr/>
                    <a:lstStyle/>
                    <a:p>
                      <a:pPr algn="ctr">
                        <a:lnSpc>
                          <a:spcPct val="140000"/>
                        </a:lnSpc>
                        <a:spcAft>
                          <a:spcPts val="0"/>
                        </a:spcAft>
                      </a:pPr>
                      <a:r>
                        <a:rPr lang="ru-RU" sz="1600" b="1" dirty="0">
                          <a:effectLst/>
                        </a:rPr>
                        <a:t>С</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3</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3</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3</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7</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9</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18</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21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65</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7"/>
                  </a:ext>
                </a:extLst>
              </a:tr>
              <a:tr h="561677">
                <a:tc>
                  <a:txBody>
                    <a:bodyPr/>
                    <a:lstStyle/>
                    <a:p>
                      <a:pPr algn="ctr">
                        <a:lnSpc>
                          <a:spcPct val="140000"/>
                        </a:lnSpc>
                        <a:spcAft>
                          <a:spcPts val="0"/>
                        </a:spcAft>
                      </a:pPr>
                      <a:r>
                        <a:rPr lang="ru-RU" sz="1600" b="1" dirty="0">
                          <a:solidFill>
                            <a:srgbClr val="C00000"/>
                          </a:solidFill>
                          <a:effectLst/>
                        </a:rPr>
                        <a:t>Казань</a:t>
                      </a:r>
                      <a:endParaRPr lang="ru-RU" sz="1800" b="1" dirty="0">
                        <a:solidFill>
                          <a:srgbClr val="C00000"/>
                        </a:solidFill>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solidFill>
                            <a:srgbClr val="C00000"/>
                          </a:solidFill>
                          <a:effectLst/>
                          <a:latin typeface="Times New Roman"/>
                          <a:ea typeface="Times New Roman"/>
                        </a:rPr>
                        <a:t>2</a:t>
                      </a:r>
                      <a:endParaRPr lang="ru-RU" sz="2000" b="1" dirty="0">
                        <a:solidFill>
                          <a:srgbClr val="C00000"/>
                        </a:solidFill>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solidFill>
                            <a:srgbClr val="C00000"/>
                          </a:solidFill>
                          <a:effectLst/>
                          <a:latin typeface="Times New Roman"/>
                          <a:ea typeface="Times New Roman"/>
                        </a:rPr>
                        <a:t>37</a:t>
                      </a:r>
                      <a:endParaRPr lang="ru-RU" sz="2000" b="1" dirty="0">
                        <a:solidFill>
                          <a:srgbClr val="C00000"/>
                        </a:solidFill>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solidFill>
                            <a:srgbClr val="C00000"/>
                          </a:solidFill>
                          <a:effectLst/>
                          <a:latin typeface="Times New Roman"/>
                          <a:ea typeface="Times New Roman"/>
                        </a:rPr>
                        <a:t>28</a:t>
                      </a:r>
                      <a:endParaRPr lang="ru-RU" sz="2000" b="1" dirty="0">
                        <a:solidFill>
                          <a:srgbClr val="C00000"/>
                        </a:solidFill>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solidFill>
                            <a:srgbClr val="C00000"/>
                          </a:solidFill>
                          <a:effectLst/>
                          <a:latin typeface="Times New Roman"/>
                          <a:ea typeface="Times New Roman"/>
                        </a:rPr>
                        <a:t>19</a:t>
                      </a:r>
                      <a:endParaRPr lang="ru-RU" sz="2000" b="1" dirty="0">
                        <a:solidFill>
                          <a:srgbClr val="C00000"/>
                        </a:solidFill>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solidFill>
                            <a:srgbClr val="C00000"/>
                          </a:solidFill>
                          <a:effectLst/>
                          <a:latin typeface="Times New Roman"/>
                          <a:ea typeface="Times New Roman"/>
                        </a:rPr>
                        <a:t>22</a:t>
                      </a:r>
                      <a:endParaRPr lang="ru-RU" sz="2000" b="1" dirty="0">
                        <a:solidFill>
                          <a:srgbClr val="C00000"/>
                        </a:solidFill>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solidFill>
                            <a:srgbClr val="C00000"/>
                          </a:solidFill>
                          <a:effectLst/>
                          <a:latin typeface="Times New Roman"/>
                          <a:ea typeface="Times New Roman"/>
                        </a:rPr>
                        <a:t>40</a:t>
                      </a:r>
                      <a:endParaRPr lang="ru-RU" sz="2000" b="1" dirty="0">
                        <a:solidFill>
                          <a:srgbClr val="C00000"/>
                        </a:solidFill>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solidFill>
                            <a:srgbClr val="C00000"/>
                          </a:solidFill>
                          <a:effectLst/>
                          <a:latin typeface="Times New Roman"/>
                          <a:ea typeface="Times New Roman"/>
                        </a:rPr>
                        <a:t>92</a:t>
                      </a:r>
                      <a:endParaRPr lang="ru-RU" sz="2000" b="1" dirty="0">
                        <a:solidFill>
                          <a:srgbClr val="C00000"/>
                        </a:solidFill>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solidFill>
                            <a:srgbClr val="C00000"/>
                          </a:solidFill>
                          <a:effectLst/>
                          <a:latin typeface="Times New Roman"/>
                          <a:ea typeface="Times New Roman"/>
                        </a:rPr>
                        <a:t>6</a:t>
                      </a:r>
                      <a:endParaRPr lang="ru-RU" sz="2000" b="1" dirty="0">
                        <a:solidFill>
                          <a:srgbClr val="C00000"/>
                        </a:solidFill>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solidFill>
                            <a:srgbClr val="C00000"/>
                          </a:solidFill>
                          <a:effectLst/>
                          <a:latin typeface="Times New Roman"/>
                          <a:ea typeface="Times New Roman"/>
                        </a:rPr>
                        <a:t>13</a:t>
                      </a:r>
                      <a:endParaRPr lang="ru-RU" sz="2000" b="1" dirty="0">
                        <a:solidFill>
                          <a:srgbClr val="C00000"/>
                        </a:solidFill>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solidFill>
                            <a:srgbClr val="C00000"/>
                          </a:solidFill>
                          <a:effectLst/>
                          <a:latin typeface="Times New Roman"/>
                          <a:ea typeface="Times New Roman"/>
                        </a:rPr>
                        <a:t>193</a:t>
                      </a:r>
                      <a:endParaRPr lang="ru-RU" sz="2000" b="1" dirty="0">
                        <a:solidFill>
                          <a:srgbClr val="C00000"/>
                        </a:solidFill>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solidFill>
                            <a:srgbClr val="C00000"/>
                          </a:solidFill>
                          <a:effectLst/>
                          <a:latin typeface="Times New Roman"/>
                          <a:ea typeface="Times New Roman"/>
                        </a:rPr>
                        <a:t>452</a:t>
                      </a:r>
                      <a:endParaRPr lang="ru-RU" sz="2000" b="1" dirty="0">
                        <a:solidFill>
                          <a:srgbClr val="C00000"/>
                        </a:solidFill>
                        <a:effectLst/>
                        <a:latin typeface="Times New Roman"/>
                        <a:ea typeface="Times New Roman"/>
                      </a:endParaRPr>
                    </a:p>
                  </a:txBody>
                  <a:tcPr marL="68580" marR="68580" marT="0" marB="0" anchor="ctr"/>
                </a:tc>
                <a:extLst>
                  <a:ext uri="{0D108BD9-81ED-4DB2-BD59-A6C34878D82A}">
                    <a16:rowId xmlns:a16="http://schemas.microsoft.com/office/drawing/2014/main" val="10008"/>
                  </a:ext>
                </a:extLst>
              </a:tr>
            </a:tbl>
          </a:graphicData>
        </a:graphic>
      </p:graphicFrame>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934"/>
            <a:ext cx="1153193" cy="880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2444768"/>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0067"/>
            <a:ext cx="8229600" cy="601133"/>
          </a:xfrm>
        </p:spPr>
        <p:txBody>
          <a:bodyPr anchor="ctr"/>
          <a:lstStyle/>
          <a:p>
            <a:pPr>
              <a:lnSpc>
                <a:spcPct val="100000"/>
              </a:lnSpc>
            </a:pPr>
            <a:r>
              <a:rPr lang="ru-RU" sz="2800" dirty="0" smtClean="0">
                <a:effectLst/>
              </a:rPr>
              <a:t>Школы с наибольшим </a:t>
            </a:r>
            <a:br>
              <a:rPr lang="ru-RU" sz="2800" dirty="0" smtClean="0">
                <a:effectLst/>
              </a:rPr>
            </a:br>
            <a:r>
              <a:rPr lang="ru-RU" sz="2800" dirty="0" smtClean="0">
                <a:effectLst/>
              </a:rPr>
              <a:t>количеством «2»</a:t>
            </a:r>
            <a:endParaRPr lang="ru-RU" sz="2800" dirty="0">
              <a:effectLst/>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311916669"/>
              </p:ext>
            </p:extLst>
          </p:nvPr>
        </p:nvGraphicFramePr>
        <p:xfrm>
          <a:off x="500396" y="897466"/>
          <a:ext cx="8314267" cy="5748867"/>
        </p:xfrm>
        <a:graphic>
          <a:graphicData uri="http://schemas.openxmlformats.org/drawingml/2006/table">
            <a:tbl>
              <a:tblPr firstRow="1" firstCol="1" lastRow="1" lastCol="1" bandRow="1" bandCol="1">
                <a:tableStyleId>{5C22544A-7EE6-4342-B048-85BDC9FD1C3A}</a:tableStyleId>
              </a:tblPr>
              <a:tblGrid>
                <a:gridCol w="940677">
                  <a:extLst>
                    <a:ext uri="{9D8B030D-6E8A-4147-A177-3AD203B41FA5}">
                      <a16:colId xmlns:a16="http://schemas.microsoft.com/office/drawing/2014/main" val="20000"/>
                    </a:ext>
                  </a:extLst>
                </a:gridCol>
                <a:gridCol w="940677">
                  <a:extLst>
                    <a:ext uri="{9D8B030D-6E8A-4147-A177-3AD203B41FA5}">
                      <a16:colId xmlns:a16="http://schemas.microsoft.com/office/drawing/2014/main" val="20001"/>
                    </a:ext>
                  </a:extLst>
                </a:gridCol>
                <a:gridCol w="585035">
                  <a:extLst>
                    <a:ext uri="{9D8B030D-6E8A-4147-A177-3AD203B41FA5}">
                      <a16:colId xmlns:a16="http://schemas.microsoft.com/office/drawing/2014/main" val="20002"/>
                    </a:ext>
                  </a:extLst>
                </a:gridCol>
                <a:gridCol w="585035">
                  <a:extLst>
                    <a:ext uri="{9D8B030D-6E8A-4147-A177-3AD203B41FA5}">
                      <a16:colId xmlns:a16="http://schemas.microsoft.com/office/drawing/2014/main" val="20003"/>
                    </a:ext>
                  </a:extLst>
                </a:gridCol>
                <a:gridCol w="585035">
                  <a:extLst>
                    <a:ext uri="{9D8B030D-6E8A-4147-A177-3AD203B41FA5}">
                      <a16:colId xmlns:a16="http://schemas.microsoft.com/office/drawing/2014/main" val="20004"/>
                    </a:ext>
                  </a:extLst>
                </a:gridCol>
                <a:gridCol w="584211">
                  <a:extLst>
                    <a:ext uri="{9D8B030D-6E8A-4147-A177-3AD203B41FA5}">
                      <a16:colId xmlns:a16="http://schemas.microsoft.com/office/drawing/2014/main" val="20005"/>
                    </a:ext>
                  </a:extLst>
                </a:gridCol>
                <a:gridCol w="585035">
                  <a:extLst>
                    <a:ext uri="{9D8B030D-6E8A-4147-A177-3AD203B41FA5}">
                      <a16:colId xmlns:a16="http://schemas.microsoft.com/office/drawing/2014/main" val="20006"/>
                    </a:ext>
                  </a:extLst>
                </a:gridCol>
                <a:gridCol w="585035">
                  <a:extLst>
                    <a:ext uri="{9D8B030D-6E8A-4147-A177-3AD203B41FA5}">
                      <a16:colId xmlns:a16="http://schemas.microsoft.com/office/drawing/2014/main" val="20007"/>
                    </a:ext>
                  </a:extLst>
                </a:gridCol>
                <a:gridCol w="585035">
                  <a:extLst>
                    <a:ext uri="{9D8B030D-6E8A-4147-A177-3AD203B41FA5}">
                      <a16:colId xmlns:a16="http://schemas.microsoft.com/office/drawing/2014/main" val="20008"/>
                    </a:ext>
                  </a:extLst>
                </a:gridCol>
                <a:gridCol w="584211">
                  <a:extLst>
                    <a:ext uri="{9D8B030D-6E8A-4147-A177-3AD203B41FA5}">
                      <a16:colId xmlns:a16="http://schemas.microsoft.com/office/drawing/2014/main" val="20009"/>
                    </a:ext>
                  </a:extLst>
                </a:gridCol>
                <a:gridCol w="585035">
                  <a:extLst>
                    <a:ext uri="{9D8B030D-6E8A-4147-A177-3AD203B41FA5}">
                      <a16:colId xmlns:a16="http://schemas.microsoft.com/office/drawing/2014/main" val="20010"/>
                    </a:ext>
                  </a:extLst>
                </a:gridCol>
                <a:gridCol w="585035">
                  <a:extLst>
                    <a:ext uri="{9D8B030D-6E8A-4147-A177-3AD203B41FA5}">
                      <a16:colId xmlns:a16="http://schemas.microsoft.com/office/drawing/2014/main" val="20011"/>
                    </a:ext>
                  </a:extLst>
                </a:gridCol>
                <a:gridCol w="584211">
                  <a:extLst>
                    <a:ext uri="{9D8B030D-6E8A-4147-A177-3AD203B41FA5}">
                      <a16:colId xmlns:a16="http://schemas.microsoft.com/office/drawing/2014/main" val="20012"/>
                    </a:ext>
                  </a:extLst>
                </a:gridCol>
              </a:tblGrid>
              <a:tr h="737080">
                <a:tc>
                  <a:txBody>
                    <a:bodyPr/>
                    <a:lstStyle/>
                    <a:p>
                      <a:pPr algn="ctr">
                        <a:lnSpc>
                          <a:spcPct val="140000"/>
                        </a:lnSpc>
                        <a:spcAft>
                          <a:spcPts val="0"/>
                        </a:spcAft>
                      </a:pPr>
                      <a:r>
                        <a:rPr lang="ru-RU" sz="1200" b="1" dirty="0" smtClean="0">
                          <a:effectLst/>
                          <a:latin typeface="Times New Roman"/>
                          <a:ea typeface="Times New Roman"/>
                        </a:rPr>
                        <a:t>Район</a:t>
                      </a:r>
                      <a:endParaRPr lang="ru-RU" sz="12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100" b="1" dirty="0" smtClean="0">
                          <a:effectLst/>
                        </a:rPr>
                        <a:t>ОУ</a:t>
                      </a:r>
                      <a:endParaRPr lang="ru-RU" sz="1200" b="1" dirty="0">
                        <a:effectLst/>
                        <a:latin typeface="Times New Roman"/>
                        <a:ea typeface="Times New Roman"/>
                      </a:endParaRPr>
                    </a:p>
                  </a:txBody>
                  <a:tcPr marL="68580" marR="68580" marT="0" marB="0" anchor="ctr"/>
                </a:tc>
                <a:tc>
                  <a:txBody>
                    <a:bodyPr/>
                    <a:lstStyle/>
                    <a:p>
                      <a:pPr marL="71755" marR="71755" algn="ctr">
                        <a:lnSpc>
                          <a:spcPct val="100000"/>
                        </a:lnSpc>
                        <a:spcAft>
                          <a:spcPts val="0"/>
                        </a:spcAft>
                      </a:pPr>
                      <a:r>
                        <a:rPr lang="ru-RU" sz="1100" b="1" dirty="0">
                          <a:effectLst/>
                        </a:rPr>
                        <a:t>Русский язык</a:t>
                      </a:r>
                      <a:endParaRPr lang="ru-RU" sz="1200" b="1" dirty="0">
                        <a:effectLst/>
                        <a:latin typeface="Times New Roman"/>
                        <a:ea typeface="Times New Roman"/>
                      </a:endParaRPr>
                    </a:p>
                  </a:txBody>
                  <a:tcPr marL="68580" marR="68580" marT="0" marB="0" vert="vert270" anchor="ctr"/>
                </a:tc>
                <a:tc>
                  <a:txBody>
                    <a:bodyPr/>
                    <a:lstStyle/>
                    <a:p>
                      <a:pPr marL="71755" marR="71755" algn="ctr">
                        <a:lnSpc>
                          <a:spcPct val="100000"/>
                        </a:lnSpc>
                        <a:spcAft>
                          <a:spcPts val="0"/>
                        </a:spcAft>
                      </a:pPr>
                      <a:r>
                        <a:rPr lang="ru-RU" sz="1100" b="1" dirty="0" err="1">
                          <a:effectLst/>
                        </a:rPr>
                        <a:t>Математ</a:t>
                      </a:r>
                      <a:r>
                        <a:rPr lang="ru-RU" sz="1100" b="1" dirty="0">
                          <a:effectLst/>
                        </a:rPr>
                        <a:t> (</a:t>
                      </a:r>
                      <a:r>
                        <a:rPr lang="ru-RU" sz="1100" b="1" dirty="0" err="1">
                          <a:effectLst/>
                        </a:rPr>
                        <a:t>проф</a:t>
                      </a:r>
                      <a:r>
                        <a:rPr lang="ru-RU" sz="1100" b="1" dirty="0">
                          <a:effectLst/>
                        </a:rPr>
                        <a:t>)</a:t>
                      </a:r>
                      <a:endParaRPr lang="ru-RU" sz="1200" b="1" dirty="0">
                        <a:effectLst/>
                        <a:latin typeface="Times New Roman"/>
                        <a:ea typeface="Times New Roman"/>
                      </a:endParaRPr>
                    </a:p>
                  </a:txBody>
                  <a:tcPr marL="68580" marR="68580" marT="0" marB="0" vert="vert270" anchor="ctr"/>
                </a:tc>
                <a:tc>
                  <a:txBody>
                    <a:bodyPr/>
                    <a:lstStyle/>
                    <a:p>
                      <a:pPr marL="71755" marR="71755" algn="ctr">
                        <a:lnSpc>
                          <a:spcPct val="100000"/>
                        </a:lnSpc>
                        <a:spcAft>
                          <a:spcPts val="0"/>
                        </a:spcAft>
                      </a:pPr>
                      <a:r>
                        <a:rPr lang="ru-RU" sz="1100" b="1" dirty="0">
                          <a:effectLst/>
                        </a:rPr>
                        <a:t>Математика (баз)</a:t>
                      </a:r>
                      <a:endParaRPr lang="ru-RU" sz="1200" b="1" dirty="0">
                        <a:effectLst/>
                        <a:latin typeface="Times New Roman"/>
                        <a:ea typeface="Times New Roman"/>
                      </a:endParaRPr>
                    </a:p>
                  </a:txBody>
                  <a:tcPr marL="68580" marR="68580" marT="0" marB="0" vert="vert270" anchor="ctr"/>
                </a:tc>
                <a:tc>
                  <a:txBody>
                    <a:bodyPr/>
                    <a:lstStyle/>
                    <a:p>
                      <a:pPr marL="71755" marR="71755" algn="ctr">
                        <a:lnSpc>
                          <a:spcPct val="100000"/>
                        </a:lnSpc>
                        <a:spcAft>
                          <a:spcPts val="0"/>
                        </a:spcAft>
                      </a:pPr>
                      <a:r>
                        <a:rPr lang="ru-RU" sz="1100" b="1" dirty="0">
                          <a:effectLst/>
                        </a:rPr>
                        <a:t>Физика</a:t>
                      </a:r>
                      <a:endParaRPr lang="ru-RU" sz="1200" b="1" dirty="0">
                        <a:effectLst/>
                        <a:latin typeface="Times New Roman"/>
                        <a:ea typeface="Times New Roman"/>
                      </a:endParaRPr>
                    </a:p>
                  </a:txBody>
                  <a:tcPr marL="68580" marR="68580" marT="0" marB="0" vert="vert270" anchor="ctr"/>
                </a:tc>
                <a:tc>
                  <a:txBody>
                    <a:bodyPr/>
                    <a:lstStyle/>
                    <a:p>
                      <a:pPr marL="71755" marR="71755" algn="ctr">
                        <a:lnSpc>
                          <a:spcPct val="100000"/>
                        </a:lnSpc>
                        <a:spcAft>
                          <a:spcPts val="0"/>
                        </a:spcAft>
                      </a:pPr>
                      <a:r>
                        <a:rPr lang="ru-RU" sz="1100" b="1" dirty="0" err="1">
                          <a:effectLst/>
                        </a:rPr>
                        <a:t>Инфор</a:t>
                      </a:r>
                      <a:endParaRPr lang="ru-RU" sz="1200" b="1" dirty="0">
                        <a:effectLst/>
                      </a:endParaRPr>
                    </a:p>
                    <a:p>
                      <a:pPr marL="71755" marR="71755" algn="ctr">
                        <a:lnSpc>
                          <a:spcPct val="100000"/>
                        </a:lnSpc>
                        <a:spcAft>
                          <a:spcPts val="0"/>
                        </a:spcAft>
                      </a:pPr>
                      <a:r>
                        <a:rPr lang="ru-RU" sz="1100" b="1" dirty="0" err="1">
                          <a:effectLst/>
                        </a:rPr>
                        <a:t>матика</a:t>
                      </a:r>
                      <a:endParaRPr lang="ru-RU" sz="1200" b="1" dirty="0">
                        <a:effectLst/>
                        <a:latin typeface="Times New Roman"/>
                        <a:ea typeface="Times New Roman"/>
                      </a:endParaRPr>
                    </a:p>
                  </a:txBody>
                  <a:tcPr marL="68580" marR="68580" marT="0" marB="0" vert="vert270" anchor="ctr"/>
                </a:tc>
                <a:tc>
                  <a:txBody>
                    <a:bodyPr/>
                    <a:lstStyle/>
                    <a:p>
                      <a:pPr marL="71755" marR="71755" algn="ctr">
                        <a:lnSpc>
                          <a:spcPct val="100000"/>
                        </a:lnSpc>
                        <a:spcAft>
                          <a:spcPts val="0"/>
                        </a:spcAft>
                      </a:pPr>
                      <a:r>
                        <a:rPr lang="ru-RU" sz="1100" b="1" dirty="0">
                          <a:effectLst/>
                        </a:rPr>
                        <a:t>Химия</a:t>
                      </a:r>
                      <a:endParaRPr lang="ru-RU" sz="1200" b="1" dirty="0">
                        <a:effectLst/>
                        <a:latin typeface="Times New Roman"/>
                        <a:ea typeface="Times New Roman"/>
                      </a:endParaRPr>
                    </a:p>
                  </a:txBody>
                  <a:tcPr marL="68580" marR="68580" marT="0" marB="0" vert="vert270" anchor="ctr"/>
                </a:tc>
                <a:tc>
                  <a:txBody>
                    <a:bodyPr/>
                    <a:lstStyle/>
                    <a:p>
                      <a:pPr marL="71755" marR="71755" algn="ctr">
                        <a:lnSpc>
                          <a:spcPct val="100000"/>
                        </a:lnSpc>
                        <a:spcAft>
                          <a:spcPts val="0"/>
                        </a:spcAft>
                      </a:pPr>
                      <a:r>
                        <a:rPr lang="ru-RU" sz="1100" b="1" dirty="0" err="1">
                          <a:effectLst/>
                        </a:rPr>
                        <a:t>Биоло</a:t>
                      </a:r>
                      <a:endParaRPr lang="ru-RU" sz="1200" b="1" dirty="0">
                        <a:effectLst/>
                      </a:endParaRPr>
                    </a:p>
                    <a:p>
                      <a:pPr marL="71755" marR="71755" algn="ctr">
                        <a:lnSpc>
                          <a:spcPct val="100000"/>
                        </a:lnSpc>
                        <a:spcAft>
                          <a:spcPts val="0"/>
                        </a:spcAft>
                      </a:pPr>
                      <a:r>
                        <a:rPr lang="ru-RU" sz="1100" b="1" dirty="0" err="1">
                          <a:effectLst/>
                        </a:rPr>
                        <a:t>гия</a:t>
                      </a:r>
                      <a:endParaRPr lang="ru-RU" sz="1200" b="1" dirty="0">
                        <a:effectLst/>
                        <a:latin typeface="Times New Roman"/>
                        <a:ea typeface="Times New Roman"/>
                      </a:endParaRPr>
                    </a:p>
                  </a:txBody>
                  <a:tcPr marL="68580" marR="68580" marT="0" marB="0" vert="vert270" anchor="ctr"/>
                </a:tc>
                <a:tc>
                  <a:txBody>
                    <a:bodyPr/>
                    <a:lstStyle/>
                    <a:p>
                      <a:pPr marL="71755" marR="71755" algn="ctr">
                        <a:lnSpc>
                          <a:spcPct val="100000"/>
                        </a:lnSpc>
                        <a:spcAft>
                          <a:spcPts val="0"/>
                        </a:spcAft>
                      </a:pPr>
                      <a:r>
                        <a:rPr lang="ru-RU" sz="1100" b="1" dirty="0">
                          <a:effectLst/>
                        </a:rPr>
                        <a:t>Литера</a:t>
                      </a:r>
                      <a:endParaRPr lang="ru-RU" sz="1200" b="1" dirty="0">
                        <a:effectLst/>
                      </a:endParaRPr>
                    </a:p>
                    <a:p>
                      <a:pPr marL="71755" marR="71755" algn="ctr">
                        <a:lnSpc>
                          <a:spcPct val="100000"/>
                        </a:lnSpc>
                        <a:spcAft>
                          <a:spcPts val="0"/>
                        </a:spcAft>
                      </a:pPr>
                      <a:r>
                        <a:rPr lang="ru-RU" sz="1100" b="1" dirty="0">
                          <a:effectLst/>
                        </a:rPr>
                        <a:t>тура</a:t>
                      </a:r>
                      <a:endParaRPr lang="ru-RU" sz="1200" b="1" dirty="0">
                        <a:effectLst/>
                        <a:latin typeface="Times New Roman"/>
                        <a:ea typeface="Times New Roman"/>
                      </a:endParaRPr>
                    </a:p>
                  </a:txBody>
                  <a:tcPr marL="68580" marR="68580" marT="0" marB="0" vert="vert270" anchor="ctr"/>
                </a:tc>
                <a:tc>
                  <a:txBody>
                    <a:bodyPr/>
                    <a:lstStyle/>
                    <a:p>
                      <a:pPr marL="71755" marR="71755" algn="ctr">
                        <a:lnSpc>
                          <a:spcPct val="100000"/>
                        </a:lnSpc>
                        <a:spcAft>
                          <a:spcPts val="0"/>
                        </a:spcAft>
                      </a:pPr>
                      <a:r>
                        <a:rPr lang="ru-RU" sz="1100" b="1" dirty="0">
                          <a:effectLst/>
                        </a:rPr>
                        <a:t>Исто</a:t>
                      </a:r>
                      <a:endParaRPr lang="ru-RU" sz="1200" b="1" dirty="0">
                        <a:effectLst/>
                      </a:endParaRPr>
                    </a:p>
                    <a:p>
                      <a:pPr marL="71755" marR="71755" algn="ctr">
                        <a:lnSpc>
                          <a:spcPct val="100000"/>
                        </a:lnSpc>
                        <a:spcAft>
                          <a:spcPts val="0"/>
                        </a:spcAft>
                      </a:pPr>
                      <a:r>
                        <a:rPr lang="ru-RU" sz="1100" b="1" dirty="0" err="1">
                          <a:effectLst/>
                        </a:rPr>
                        <a:t>рия</a:t>
                      </a:r>
                      <a:endParaRPr lang="ru-RU" sz="1200" b="1" dirty="0">
                        <a:effectLst/>
                        <a:latin typeface="Times New Roman"/>
                        <a:ea typeface="Times New Roman"/>
                      </a:endParaRPr>
                    </a:p>
                  </a:txBody>
                  <a:tcPr marL="68580" marR="68580" marT="0" marB="0" vert="vert270" anchor="ctr"/>
                </a:tc>
                <a:tc>
                  <a:txBody>
                    <a:bodyPr/>
                    <a:lstStyle/>
                    <a:p>
                      <a:pPr marL="71755" marR="71755" algn="ctr">
                        <a:lnSpc>
                          <a:spcPct val="100000"/>
                        </a:lnSpc>
                        <a:spcAft>
                          <a:spcPts val="0"/>
                        </a:spcAft>
                      </a:pPr>
                      <a:r>
                        <a:rPr lang="ru-RU" sz="1100" b="1" dirty="0" err="1">
                          <a:effectLst/>
                        </a:rPr>
                        <a:t>Общест</a:t>
                      </a:r>
                      <a:endParaRPr lang="ru-RU" sz="1200" b="1" dirty="0">
                        <a:effectLst/>
                      </a:endParaRPr>
                    </a:p>
                    <a:p>
                      <a:pPr marL="71755" marR="71755" algn="ctr">
                        <a:lnSpc>
                          <a:spcPct val="100000"/>
                        </a:lnSpc>
                        <a:spcAft>
                          <a:spcPts val="0"/>
                        </a:spcAft>
                      </a:pPr>
                      <a:r>
                        <a:rPr lang="ru-RU" sz="1100" b="1" dirty="0" err="1">
                          <a:effectLst/>
                        </a:rPr>
                        <a:t>возн</a:t>
                      </a:r>
                      <a:endParaRPr lang="ru-RU" sz="1200" b="1" dirty="0">
                        <a:effectLst/>
                        <a:latin typeface="Times New Roman"/>
                        <a:ea typeface="Times New Roman"/>
                      </a:endParaRPr>
                    </a:p>
                  </a:txBody>
                  <a:tcPr marL="68580" marR="68580" marT="0" marB="0" vert="vert270" anchor="ctr"/>
                </a:tc>
                <a:tc>
                  <a:txBody>
                    <a:bodyPr/>
                    <a:lstStyle/>
                    <a:p>
                      <a:pPr marL="71755" marR="71755" algn="ctr">
                        <a:lnSpc>
                          <a:spcPct val="100000"/>
                        </a:lnSpc>
                        <a:spcAft>
                          <a:spcPts val="0"/>
                        </a:spcAft>
                      </a:pPr>
                      <a:r>
                        <a:rPr lang="ru-RU" sz="1200" b="1" dirty="0" smtClean="0">
                          <a:effectLst/>
                          <a:latin typeface="Times New Roman"/>
                          <a:ea typeface="Times New Roman"/>
                        </a:rPr>
                        <a:t>ИТОГО</a:t>
                      </a:r>
                      <a:endParaRPr lang="ru-RU" sz="1200" b="1" dirty="0">
                        <a:effectLst/>
                        <a:latin typeface="Times New Roman"/>
                        <a:ea typeface="Times New Roman"/>
                      </a:endParaRPr>
                    </a:p>
                  </a:txBody>
                  <a:tcPr marL="68580" marR="68580" marT="0" marB="0" vert="vert270" anchor="ctr"/>
                </a:tc>
                <a:extLst>
                  <a:ext uri="{0D108BD9-81ED-4DB2-BD59-A6C34878D82A}">
                    <a16:rowId xmlns:a16="http://schemas.microsoft.com/office/drawing/2014/main" val="10000"/>
                  </a:ext>
                </a:extLst>
              </a:tr>
              <a:tr h="455617">
                <a:tc rowSpan="2">
                  <a:txBody>
                    <a:bodyPr/>
                    <a:lstStyle/>
                    <a:p>
                      <a:pPr algn="ctr">
                        <a:lnSpc>
                          <a:spcPct val="140000"/>
                        </a:lnSpc>
                        <a:spcAft>
                          <a:spcPts val="0"/>
                        </a:spcAft>
                      </a:pPr>
                      <a:r>
                        <a:rPr lang="ru-RU" sz="1800" b="1" dirty="0" smtClean="0">
                          <a:effectLst/>
                          <a:latin typeface="Times New Roman"/>
                          <a:ea typeface="Times New Roman"/>
                        </a:rPr>
                        <a:t>А</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err="1" smtClean="0">
                          <a:effectLst/>
                          <a:latin typeface="Times New Roman"/>
                          <a:ea typeface="Times New Roman"/>
                        </a:rPr>
                        <a:t>Шк</a:t>
                      </a:r>
                      <a:r>
                        <a:rPr lang="ru-RU" sz="1800" b="1" dirty="0" smtClean="0">
                          <a:effectLst/>
                          <a:latin typeface="Times New Roman"/>
                          <a:ea typeface="Times New Roman"/>
                        </a:rPr>
                        <a:t> 119</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2</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3</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2</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10</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1"/>
                  </a:ext>
                </a:extLst>
              </a:tr>
              <a:tr h="455617">
                <a:tc vMerge="1">
                  <a:txBody>
                    <a:bodyPr/>
                    <a:lstStyle/>
                    <a:p>
                      <a:pPr algn="ctr">
                        <a:lnSpc>
                          <a:spcPct val="140000"/>
                        </a:lnSpc>
                        <a:spcAft>
                          <a:spcPts val="0"/>
                        </a:spcAft>
                      </a:pP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err="1" smtClean="0">
                          <a:effectLst/>
                          <a:latin typeface="Times New Roman"/>
                          <a:ea typeface="Times New Roman"/>
                        </a:rPr>
                        <a:t>Шк</a:t>
                      </a:r>
                      <a:r>
                        <a:rPr lang="ru-RU" sz="1800" b="1" dirty="0" smtClean="0">
                          <a:effectLst/>
                          <a:latin typeface="Times New Roman"/>
                          <a:ea typeface="Times New Roman"/>
                        </a:rPr>
                        <a:t> 77</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2</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6</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2"/>
                  </a:ext>
                </a:extLst>
              </a:tr>
              <a:tr h="455617">
                <a:tc rowSpan="5">
                  <a:txBody>
                    <a:bodyPr/>
                    <a:lstStyle/>
                    <a:p>
                      <a:pPr algn="ctr">
                        <a:lnSpc>
                          <a:spcPct val="140000"/>
                        </a:lnSpc>
                        <a:spcAft>
                          <a:spcPts val="0"/>
                        </a:spcAft>
                      </a:pPr>
                      <a:r>
                        <a:rPr lang="ru-RU" sz="1800" b="1" dirty="0" smtClean="0">
                          <a:effectLst/>
                          <a:latin typeface="Times New Roman"/>
                          <a:ea typeface="Times New Roman"/>
                        </a:rPr>
                        <a:t>Н-С</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smtClean="0">
                          <a:effectLst/>
                          <a:latin typeface="Times New Roman"/>
                          <a:ea typeface="Times New Roman"/>
                        </a:rPr>
                        <a:t>Г 13</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3</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3</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8</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3"/>
                  </a:ext>
                </a:extLst>
              </a:tr>
              <a:tr h="455617">
                <a:tc vMerge="1">
                  <a:txBody>
                    <a:bodyPr/>
                    <a:lstStyle/>
                    <a:p>
                      <a:pPr algn="ctr">
                        <a:lnSpc>
                          <a:spcPct val="140000"/>
                        </a:lnSpc>
                        <a:spcAft>
                          <a:spcPts val="0"/>
                        </a:spcAft>
                      </a:pP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err="1" smtClean="0">
                          <a:effectLst/>
                          <a:latin typeface="Times New Roman"/>
                          <a:ea typeface="Times New Roman"/>
                        </a:rPr>
                        <a:t>Шк</a:t>
                      </a:r>
                      <a:r>
                        <a:rPr lang="ru-RU" sz="1800" b="1" dirty="0" smtClean="0">
                          <a:effectLst/>
                          <a:latin typeface="Times New Roman"/>
                          <a:ea typeface="Times New Roman"/>
                        </a:rPr>
                        <a:t> 71</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2</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3</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7</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4"/>
                  </a:ext>
                </a:extLst>
              </a:tr>
              <a:tr h="455617">
                <a:tc vMerge="1">
                  <a:txBody>
                    <a:bodyPr/>
                    <a:lstStyle/>
                    <a:p>
                      <a:pPr algn="ctr">
                        <a:lnSpc>
                          <a:spcPct val="140000"/>
                        </a:lnSpc>
                        <a:spcAft>
                          <a:spcPts val="0"/>
                        </a:spcAft>
                      </a:pP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err="1" smtClean="0">
                          <a:effectLst/>
                          <a:latin typeface="Times New Roman"/>
                          <a:ea typeface="Times New Roman"/>
                        </a:rPr>
                        <a:t>Шк</a:t>
                      </a:r>
                      <a:r>
                        <a:rPr lang="ru-RU" sz="1800" b="1" dirty="0" smtClean="0">
                          <a:effectLst/>
                          <a:latin typeface="Times New Roman"/>
                          <a:ea typeface="Times New Roman"/>
                        </a:rPr>
                        <a:t> 31</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3</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3</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4</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11</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5"/>
                  </a:ext>
                </a:extLst>
              </a:tr>
              <a:tr h="455617">
                <a:tc vMerge="1">
                  <a:txBody>
                    <a:bodyPr/>
                    <a:lstStyle/>
                    <a:p>
                      <a:pPr algn="ctr">
                        <a:lnSpc>
                          <a:spcPct val="140000"/>
                        </a:lnSpc>
                        <a:spcAft>
                          <a:spcPts val="0"/>
                        </a:spcAft>
                      </a:pP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err="1" smtClean="0">
                          <a:effectLst/>
                          <a:latin typeface="Times New Roman"/>
                          <a:ea typeface="Times New Roman"/>
                        </a:rPr>
                        <a:t>Шк</a:t>
                      </a:r>
                      <a:r>
                        <a:rPr lang="ru-RU" sz="1800" b="1" dirty="0" smtClean="0">
                          <a:effectLst/>
                          <a:latin typeface="Times New Roman"/>
                          <a:ea typeface="Times New Roman"/>
                        </a:rPr>
                        <a:t> 143</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2</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2</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6</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10</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6"/>
                  </a:ext>
                </a:extLst>
              </a:tr>
              <a:tr h="455617">
                <a:tc vMerge="1">
                  <a:txBody>
                    <a:bodyPr/>
                    <a:lstStyle/>
                    <a:p>
                      <a:pPr algn="ctr">
                        <a:lnSpc>
                          <a:spcPct val="140000"/>
                        </a:lnSpc>
                        <a:spcAft>
                          <a:spcPts val="0"/>
                        </a:spcAft>
                      </a:pP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err="1" smtClean="0">
                          <a:effectLst/>
                          <a:latin typeface="Times New Roman"/>
                          <a:ea typeface="Times New Roman"/>
                        </a:rPr>
                        <a:t>Шк</a:t>
                      </a:r>
                      <a:r>
                        <a:rPr lang="ru-RU" sz="1800" b="1" dirty="0" smtClean="0">
                          <a:effectLst/>
                          <a:latin typeface="Times New Roman"/>
                          <a:ea typeface="Times New Roman"/>
                        </a:rPr>
                        <a:t> 8</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3</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6</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12</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7"/>
                  </a:ext>
                </a:extLst>
              </a:tr>
              <a:tr h="455617">
                <a:tc>
                  <a:txBody>
                    <a:bodyPr/>
                    <a:lstStyle/>
                    <a:p>
                      <a:pPr algn="ctr">
                        <a:lnSpc>
                          <a:spcPct val="140000"/>
                        </a:lnSpc>
                        <a:spcAft>
                          <a:spcPts val="0"/>
                        </a:spcAft>
                      </a:pPr>
                      <a:r>
                        <a:rPr lang="ru-RU" sz="1800" b="1" dirty="0" smtClean="0">
                          <a:effectLst/>
                          <a:latin typeface="Times New Roman"/>
                          <a:ea typeface="Times New Roman"/>
                        </a:rPr>
                        <a:t>К</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err="1" smtClean="0">
                          <a:effectLst/>
                          <a:latin typeface="Times New Roman"/>
                          <a:ea typeface="Times New Roman"/>
                        </a:rPr>
                        <a:t>Шк</a:t>
                      </a:r>
                      <a:r>
                        <a:rPr lang="ru-RU" sz="1800" b="1" dirty="0" smtClean="0">
                          <a:effectLst/>
                          <a:latin typeface="Times New Roman"/>
                          <a:ea typeface="Times New Roman"/>
                        </a:rPr>
                        <a:t> 137</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2</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2</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4</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10</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8"/>
                  </a:ext>
                </a:extLst>
              </a:tr>
              <a:tr h="455617">
                <a:tc rowSpan="3">
                  <a:txBody>
                    <a:bodyPr/>
                    <a:lstStyle/>
                    <a:p>
                      <a:pPr algn="ctr">
                        <a:lnSpc>
                          <a:spcPct val="140000"/>
                        </a:lnSpc>
                        <a:spcAft>
                          <a:spcPts val="0"/>
                        </a:spcAft>
                      </a:pPr>
                      <a:r>
                        <a:rPr lang="ru-RU" sz="1800" b="1" dirty="0" smtClean="0">
                          <a:effectLst/>
                          <a:latin typeface="Times New Roman"/>
                          <a:ea typeface="Times New Roman"/>
                        </a:rPr>
                        <a:t>М</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err="1" smtClean="0">
                          <a:effectLst/>
                          <a:latin typeface="Times New Roman"/>
                          <a:ea typeface="Times New Roman"/>
                        </a:rPr>
                        <a:t>Шк</a:t>
                      </a:r>
                      <a:r>
                        <a:rPr lang="ru-RU" sz="1800" b="1" dirty="0" smtClean="0">
                          <a:effectLst/>
                          <a:latin typeface="Times New Roman"/>
                          <a:ea typeface="Times New Roman"/>
                        </a:rPr>
                        <a:t> 55</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2</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2</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9</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15</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9"/>
                  </a:ext>
                </a:extLst>
              </a:tr>
              <a:tr h="455617">
                <a:tc vMerge="1">
                  <a:txBody>
                    <a:bodyPr/>
                    <a:lstStyle/>
                    <a:p>
                      <a:pPr algn="ctr">
                        <a:lnSpc>
                          <a:spcPct val="140000"/>
                        </a:lnSpc>
                        <a:spcAft>
                          <a:spcPts val="0"/>
                        </a:spcAft>
                      </a:pP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err="1" smtClean="0">
                          <a:effectLst/>
                          <a:latin typeface="Times New Roman"/>
                          <a:ea typeface="Times New Roman"/>
                        </a:rPr>
                        <a:t>Шк</a:t>
                      </a:r>
                      <a:r>
                        <a:rPr lang="ru-RU" sz="1800" b="1" dirty="0" smtClean="0">
                          <a:effectLst/>
                          <a:latin typeface="Times New Roman"/>
                          <a:ea typeface="Times New Roman"/>
                        </a:rPr>
                        <a:t> 64</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6</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9</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10"/>
                  </a:ext>
                </a:extLst>
              </a:tr>
              <a:tr h="455617">
                <a:tc vMerge="1">
                  <a:txBody>
                    <a:bodyPr/>
                    <a:lstStyle/>
                    <a:p>
                      <a:pPr algn="ctr">
                        <a:lnSpc>
                          <a:spcPct val="140000"/>
                        </a:lnSpc>
                        <a:spcAft>
                          <a:spcPts val="0"/>
                        </a:spcAft>
                      </a:pP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err="1" smtClean="0">
                          <a:effectLst/>
                          <a:latin typeface="Times New Roman"/>
                          <a:ea typeface="Times New Roman"/>
                        </a:rPr>
                        <a:t>Шк</a:t>
                      </a:r>
                      <a:r>
                        <a:rPr lang="ru-RU" sz="1800" b="1" dirty="0" smtClean="0">
                          <a:effectLst/>
                          <a:latin typeface="Times New Roman"/>
                          <a:ea typeface="Times New Roman"/>
                        </a:rPr>
                        <a:t> 87</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2</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4</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8</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11"/>
                  </a:ext>
                </a:extLst>
              </a:tr>
            </a:tbl>
          </a:graphicData>
        </a:graphic>
      </p:graphicFrame>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934"/>
            <a:ext cx="1153193" cy="880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6695998"/>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0067"/>
            <a:ext cx="8229600" cy="601133"/>
          </a:xfrm>
        </p:spPr>
        <p:txBody>
          <a:bodyPr anchor="ctr"/>
          <a:lstStyle/>
          <a:p>
            <a:pPr>
              <a:lnSpc>
                <a:spcPct val="100000"/>
              </a:lnSpc>
            </a:pPr>
            <a:r>
              <a:rPr lang="ru-RU" sz="2800" dirty="0" smtClean="0">
                <a:effectLst/>
              </a:rPr>
              <a:t>Школы с наибольшим </a:t>
            </a:r>
            <a:br>
              <a:rPr lang="ru-RU" sz="2800" dirty="0" smtClean="0">
                <a:effectLst/>
              </a:rPr>
            </a:br>
            <a:r>
              <a:rPr lang="ru-RU" sz="2800" dirty="0" smtClean="0">
                <a:effectLst/>
              </a:rPr>
              <a:t>количеством «2»</a:t>
            </a:r>
            <a:endParaRPr lang="ru-RU" sz="2800" dirty="0">
              <a:effectLst/>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827024716"/>
              </p:ext>
            </p:extLst>
          </p:nvPr>
        </p:nvGraphicFramePr>
        <p:xfrm>
          <a:off x="500396" y="897466"/>
          <a:ext cx="8314267" cy="5350932"/>
        </p:xfrm>
        <a:graphic>
          <a:graphicData uri="http://schemas.openxmlformats.org/drawingml/2006/table">
            <a:tbl>
              <a:tblPr firstRow="1" firstCol="1" lastRow="1" lastCol="1" bandRow="1" bandCol="1">
                <a:tableStyleId>{5C22544A-7EE6-4342-B048-85BDC9FD1C3A}</a:tableStyleId>
              </a:tblPr>
              <a:tblGrid>
                <a:gridCol w="940677">
                  <a:extLst>
                    <a:ext uri="{9D8B030D-6E8A-4147-A177-3AD203B41FA5}">
                      <a16:colId xmlns:a16="http://schemas.microsoft.com/office/drawing/2014/main" val="20000"/>
                    </a:ext>
                  </a:extLst>
                </a:gridCol>
                <a:gridCol w="940677">
                  <a:extLst>
                    <a:ext uri="{9D8B030D-6E8A-4147-A177-3AD203B41FA5}">
                      <a16:colId xmlns:a16="http://schemas.microsoft.com/office/drawing/2014/main" val="20001"/>
                    </a:ext>
                  </a:extLst>
                </a:gridCol>
                <a:gridCol w="585035">
                  <a:extLst>
                    <a:ext uri="{9D8B030D-6E8A-4147-A177-3AD203B41FA5}">
                      <a16:colId xmlns:a16="http://schemas.microsoft.com/office/drawing/2014/main" val="20002"/>
                    </a:ext>
                  </a:extLst>
                </a:gridCol>
                <a:gridCol w="585035">
                  <a:extLst>
                    <a:ext uri="{9D8B030D-6E8A-4147-A177-3AD203B41FA5}">
                      <a16:colId xmlns:a16="http://schemas.microsoft.com/office/drawing/2014/main" val="20003"/>
                    </a:ext>
                  </a:extLst>
                </a:gridCol>
                <a:gridCol w="585035">
                  <a:extLst>
                    <a:ext uri="{9D8B030D-6E8A-4147-A177-3AD203B41FA5}">
                      <a16:colId xmlns:a16="http://schemas.microsoft.com/office/drawing/2014/main" val="20004"/>
                    </a:ext>
                  </a:extLst>
                </a:gridCol>
                <a:gridCol w="584211">
                  <a:extLst>
                    <a:ext uri="{9D8B030D-6E8A-4147-A177-3AD203B41FA5}">
                      <a16:colId xmlns:a16="http://schemas.microsoft.com/office/drawing/2014/main" val="20005"/>
                    </a:ext>
                  </a:extLst>
                </a:gridCol>
                <a:gridCol w="585035">
                  <a:extLst>
                    <a:ext uri="{9D8B030D-6E8A-4147-A177-3AD203B41FA5}">
                      <a16:colId xmlns:a16="http://schemas.microsoft.com/office/drawing/2014/main" val="20006"/>
                    </a:ext>
                  </a:extLst>
                </a:gridCol>
                <a:gridCol w="585035">
                  <a:extLst>
                    <a:ext uri="{9D8B030D-6E8A-4147-A177-3AD203B41FA5}">
                      <a16:colId xmlns:a16="http://schemas.microsoft.com/office/drawing/2014/main" val="20007"/>
                    </a:ext>
                  </a:extLst>
                </a:gridCol>
                <a:gridCol w="585035">
                  <a:extLst>
                    <a:ext uri="{9D8B030D-6E8A-4147-A177-3AD203B41FA5}">
                      <a16:colId xmlns:a16="http://schemas.microsoft.com/office/drawing/2014/main" val="20008"/>
                    </a:ext>
                  </a:extLst>
                </a:gridCol>
                <a:gridCol w="584211">
                  <a:extLst>
                    <a:ext uri="{9D8B030D-6E8A-4147-A177-3AD203B41FA5}">
                      <a16:colId xmlns:a16="http://schemas.microsoft.com/office/drawing/2014/main" val="20009"/>
                    </a:ext>
                  </a:extLst>
                </a:gridCol>
                <a:gridCol w="585035">
                  <a:extLst>
                    <a:ext uri="{9D8B030D-6E8A-4147-A177-3AD203B41FA5}">
                      <a16:colId xmlns:a16="http://schemas.microsoft.com/office/drawing/2014/main" val="20010"/>
                    </a:ext>
                  </a:extLst>
                </a:gridCol>
                <a:gridCol w="585035">
                  <a:extLst>
                    <a:ext uri="{9D8B030D-6E8A-4147-A177-3AD203B41FA5}">
                      <a16:colId xmlns:a16="http://schemas.microsoft.com/office/drawing/2014/main" val="20011"/>
                    </a:ext>
                  </a:extLst>
                </a:gridCol>
                <a:gridCol w="584211">
                  <a:extLst>
                    <a:ext uri="{9D8B030D-6E8A-4147-A177-3AD203B41FA5}">
                      <a16:colId xmlns:a16="http://schemas.microsoft.com/office/drawing/2014/main" val="20012"/>
                    </a:ext>
                  </a:extLst>
                </a:gridCol>
              </a:tblGrid>
              <a:tr h="1004499">
                <a:tc>
                  <a:txBody>
                    <a:bodyPr/>
                    <a:lstStyle/>
                    <a:p>
                      <a:pPr algn="ctr">
                        <a:lnSpc>
                          <a:spcPct val="140000"/>
                        </a:lnSpc>
                        <a:spcAft>
                          <a:spcPts val="0"/>
                        </a:spcAft>
                      </a:pPr>
                      <a:r>
                        <a:rPr lang="ru-RU" sz="1200" b="1" dirty="0" smtClean="0">
                          <a:effectLst/>
                          <a:latin typeface="Times New Roman"/>
                          <a:ea typeface="Times New Roman"/>
                        </a:rPr>
                        <a:t>Район</a:t>
                      </a:r>
                      <a:endParaRPr lang="ru-RU" sz="12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100" b="1" dirty="0" smtClean="0">
                          <a:effectLst/>
                        </a:rPr>
                        <a:t>ОУ</a:t>
                      </a:r>
                      <a:endParaRPr lang="ru-RU" sz="1200" b="1" dirty="0">
                        <a:effectLst/>
                        <a:latin typeface="Times New Roman"/>
                        <a:ea typeface="Times New Roman"/>
                      </a:endParaRPr>
                    </a:p>
                  </a:txBody>
                  <a:tcPr marL="68580" marR="68580" marT="0" marB="0" anchor="ctr"/>
                </a:tc>
                <a:tc>
                  <a:txBody>
                    <a:bodyPr/>
                    <a:lstStyle/>
                    <a:p>
                      <a:pPr marL="71755" marR="71755" algn="ctr">
                        <a:lnSpc>
                          <a:spcPct val="100000"/>
                        </a:lnSpc>
                        <a:spcAft>
                          <a:spcPts val="0"/>
                        </a:spcAft>
                      </a:pPr>
                      <a:r>
                        <a:rPr lang="ru-RU" sz="1100" b="1" dirty="0">
                          <a:effectLst/>
                        </a:rPr>
                        <a:t>Русский язык</a:t>
                      </a:r>
                      <a:endParaRPr lang="ru-RU" sz="1200" b="1" dirty="0">
                        <a:effectLst/>
                        <a:latin typeface="Times New Roman"/>
                        <a:ea typeface="Times New Roman"/>
                      </a:endParaRPr>
                    </a:p>
                  </a:txBody>
                  <a:tcPr marL="68580" marR="68580" marT="0" marB="0" vert="vert270" anchor="ctr"/>
                </a:tc>
                <a:tc>
                  <a:txBody>
                    <a:bodyPr/>
                    <a:lstStyle/>
                    <a:p>
                      <a:pPr marL="71755" marR="71755" algn="ctr">
                        <a:lnSpc>
                          <a:spcPct val="100000"/>
                        </a:lnSpc>
                        <a:spcAft>
                          <a:spcPts val="0"/>
                        </a:spcAft>
                      </a:pPr>
                      <a:r>
                        <a:rPr lang="ru-RU" sz="1100" b="1" dirty="0" err="1">
                          <a:effectLst/>
                        </a:rPr>
                        <a:t>Математ</a:t>
                      </a:r>
                      <a:r>
                        <a:rPr lang="ru-RU" sz="1100" b="1" dirty="0">
                          <a:effectLst/>
                        </a:rPr>
                        <a:t> (</a:t>
                      </a:r>
                      <a:r>
                        <a:rPr lang="ru-RU" sz="1100" b="1" dirty="0" err="1">
                          <a:effectLst/>
                        </a:rPr>
                        <a:t>проф</a:t>
                      </a:r>
                      <a:r>
                        <a:rPr lang="ru-RU" sz="1100" b="1" dirty="0">
                          <a:effectLst/>
                        </a:rPr>
                        <a:t>)</a:t>
                      </a:r>
                      <a:endParaRPr lang="ru-RU" sz="1200" b="1" dirty="0">
                        <a:effectLst/>
                        <a:latin typeface="Times New Roman"/>
                        <a:ea typeface="Times New Roman"/>
                      </a:endParaRPr>
                    </a:p>
                  </a:txBody>
                  <a:tcPr marL="68580" marR="68580" marT="0" marB="0" vert="vert270" anchor="ctr"/>
                </a:tc>
                <a:tc>
                  <a:txBody>
                    <a:bodyPr/>
                    <a:lstStyle/>
                    <a:p>
                      <a:pPr marL="71755" marR="71755" algn="ctr">
                        <a:lnSpc>
                          <a:spcPct val="100000"/>
                        </a:lnSpc>
                        <a:spcAft>
                          <a:spcPts val="0"/>
                        </a:spcAft>
                      </a:pPr>
                      <a:r>
                        <a:rPr lang="ru-RU" sz="1100" b="1" dirty="0">
                          <a:effectLst/>
                        </a:rPr>
                        <a:t>Математика (баз)</a:t>
                      </a:r>
                      <a:endParaRPr lang="ru-RU" sz="1200" b="1" dirty="0">
                        <a:effectLst/>
                        <a:latin typeface="Times New Roman"/>
                        <a:ea typeface="Times New Roman"/>
                      </a:endParaRPr>
                    </a:p>
                  </a:txBody>
                  <a:tcPr marL="68580" marR="68580" marT="0" marB="0" vert="vert270" anchor="ctr"/>
                </a:tc>
                <a:tc>
                  <a:txBody>
                    <a:bodyPr/>
                    <a:lstStyle/>
                    <a:p>
                      <a:pPr marL="71755" marR="71755" algn="ctr">
                        <a:lnSpc>
                          <a:spcPct val="100000"/>
                        </a:lnSpc>
                        <a:spcAft>
                          <a:spcPts val="0"/>
                        </a:spcAft>
                      </a:pPr>
                      <a:r>
                        <a:rPr lang="ru-RU" sz="1100" b="1" dirty="0">
                          <a:effectLst/>
                        </a:rPr>
                        <a:t>Физика</a:t>
                      </a:r>
                      <a:endParaRPr lang="ru-RU" sz="1200" b="1" dirty="0">
                        <a:effectLst/>
                        <a:latin typeface="Times New Roman"/>
                        <a:ea typeface="Times New Roman"/>
                      </a:endParaRPr>
                    </a:p>
                  </a:txBody>
                  <a:tcPr marL="68580" marR="68580" marT="0" marB="0" vert="vert270" anchor="ctr"/>
                </a:tc>
                <a:tc>
                  <a:txBody>
                    <a:bodyPr/>
                    <a:lstStyle/>
                    <a:p>
                      <a:pPr marL="71755" marR="71755" algn="ctr">
                        <a:lnSpc>
                          <a:spcPct val="100000"/>
                        </a:lnSpc>
                        <a:spcAft>
                          <a:spcPts val="0"/>
                        </a:spcAft>
                      </a:pPr>
                      <a:r>
                        <a:rPr lang="ru-RU" sz="1100" b="1" dirty="0" err="1">
                          <a:effectLst/>
                        </a:rPr>
                        <a:t>Инфор</a:t>
                      </a:r>
                      <a:endParaRPr lang="ru-RU" sz="1200" b="1" dirty="0">
                        <a:effectLst/>
                      </a:endParaRPr>
                    </a:p>
                    <a:p>
                      <a:pPr marL="71755" marR="71755" algn="ctr">
                        <a:lnSpc>
                          <a:spcPct val="100000"/>
                        </a:lnSpc>
                        <a:spcAft>
                          <a:spcPts val="0"/>
                        </a:spcAft>
                      </a:pPr>
                      <a:r>
                        <a:rPr lang="ru-RU" sz="1100" b="1" dirty="0" err="1">
                          <a:effectLst/>
                        </a:rPr>
                        <a:t>матика</a:t>
                      </a:r>
                      <a:endParaRPr lang="ru-RU" sz="1200" b="1" dirty="0">
                        <a:effectLst/>
                        <a:latin typeface="Times New Roman"/>
                        <a:ea typeface="Times New Roman"/>
                      </a:endParaRPr>
                    </a:p>
                  </a:txBody>
                  <a:tcPr marL="68580" marR="68580" marT="0" marB="0" vert="vert270" anchor="ctr"/>
                </a:tc>
                <a:tc>
                  <a:txBody>
                    <a:bodyPr/>
                    <a:lstStyle/>
                    <a:p>
                      <a:pPr marL="71755" marR="71755" algn="ctr">
                        <a:lnSpc>
                          <a:spcPct val="100000"/>
                        </a:lnSpc>
                        <a:spcAft>
                          <a:spcPts val="0"/>
                        </a:spcAft>
                      </a:pPr>
                      <a:r>
                        <a:rPr lang="ru-RU" sz="1100" b="1" dirty="0">
                          <a:effectLst/>
                        </a:rPr>
                        <a:t>Химия</a:t>
                      </a:r>
                      <a:endParaRPr lang="ru-RU" sz="1200" b="1" dirty="0">
                        <a:effectLst/>
                        <a:latin typeface="Times New Roman"/>
                        <a:ea typeface="Times New Roman"/>
                      </a:endParaRPr>
                    </a:p>
                  </a:txBody>
                  <a:tcPr marL="68580" marR="68580" marT="0" marB="0" vert="vert270" anchor="ctr"/>
                </a:tc>
                <a:tc>
                  <a:txBody>
                    <a:bodyPr/>
                    <a:lstStyle/>
                    <a:p>
                      <a:pPr marL="71755" marR="71755" algn="ctr">
                        <a:lnSpc>
                          <a:spcPct val="100000"/>
                        </a:lnSpc>
                        <a:spcAft>
                          <a:spcPts val="0"/>
                        </a:spcAft>
                      </a:pPr>
                      <a:r>
                        <a:rPr lang="ru-RU" sz="1100" b="1" dirty="0" err="1">
                          <a:effectLst/>
                        </a:rPr>
                        <a:t>Биоло</a:t>
                      </a:r>
                      <a:endParaRPr lang="ru-RU" sz="1200" b="1" dirty="0">
                        <a:effectLst/>
                      </a:endParaRPr>
                    </a:p>
                    <a:p>
                      <a:pPr marL="71755" marR="71755" algn="ctr">
                        <a:lnSpc>
                          <a:spcPct val="100000"/>
                        </a:lnSpc>
                        <a:spcAft>
                          <a:spcPts val="0"/>
                        </a:spcAft>
                      </a:pPr>
                      <a:r>
                        <a:rPr lang="ru-RU" sz="1100" b="1" dirty="0" err="1">
                          <a:effectLst/>
                        </a:rPr>
                        <a:t>гия</a:t>
                      </a:r>
                      <a:endParaRPr lang="ru-RU" sz="1200" b="1" dirty="0">
                        <a:effectLst/>
                        <a:latin typeface="Times New Roman"/>
                        <a:ea typeface="Times New Roman"/>
                      </a:endParaRPr>
                    </a:p>
                  </a:txBody>
                  <a:tcPr marL="68580" marR="68580" marT="0" marB="0" vert="vert270" anchor="ctr"/>
                </a:tc>
                <a:tc>
                  <a:txBody>
                    <a:bodyPr/>
                    <a:lstStyle/>
                    <a:p>
                      <a:pPr marL="71755" marR="71755" algn="ctr">
                        <a:lnSpc>
                          <a:spcPct val="100000"/>
                        </a:lnSpc>
                        <a:spcAft>
                          <a:spcPts val="0"/>
                        </a:spcAft>
                      </a:pPr>
                      <a:r>
                        <a:rPr lang="ru-RU" sz="1100" b="1" dirty="0">
                          <a:effectLst/>
                        </a:rPr>
                        <a:t>Литера</a:t>
                      </a:r>
                      <a:endParaRPr lang="ru-RU" sz="1200" b="1" dirty="0">
                        <a:effectLst/>
                      </a:endParaRPr>
                    </a:p>
                    <a:p>
                      <a:pPr marL="71755" marR="71755" algn="ctr">
                        <a:lnSpc>
                          <a:spcPct val="100000"/>
                        </a:lnSpc>
                        <a:spcAft>
                          <a:spcPts val="0"/>
                        </a:spcAft>
                      </a:pPr>
                      <a:r>
                        <a:rPr lang="ru-RU" sz="1100" b="1" dirty="0">
                          <a:effectLst/>
                        </a:rPr>
                        <a:t>тура</a:t>
                      </a:r>
                      <a:endParaRPr lang="ru-RU" sz="1200" b="1" dirty="0">
                        <a:effectLst/>
                        <a:latin typeface="Times New Roman"/>
                        <a:ea typeface="Times New Roman"/>
                      </a:endParaRPr>
                    </a:p>
                  </a:txBody>
                  <a:tcPr marL="68580" marR="68580" marT="0" marB="0" vert="vert270" anchor="ctr"/>
                </a:tc>
                <a:tc>
                  <a:txBody>
                    <a:bodyPr/>
                    <a:lstStyle/>
                    <a:p>
                      <a:pPr marL="71755" marR="71755" algn="ctr">
                        <a:lnSpc>
                          <a:spcPct val="100000"/>
                        </a:lnSpc>
                        <a:spcAft>
                          <a:spcPts val="0"/>
                        </a:spcAft>
                      </a:pPr>
                      <a:r>
                        <a:rPr lang="ru-RU" sz="1100" b="1" dirty="0">
                          <a:effectLst/>
                        </a:rPr>
                        <a:t>Исто</a:t>
                      </a:r>
                      <a:endParaRPr lang="ru-RU" sz="1200" b="1" dirty="0">
                        <a:effectLst/>
                      </a:endParaRPr>
                    </a:p>
                    <a:p>
                      <a:pPr marL="71755" marR="71755" algn="ctr">
                        <a:lnSpc>
                          <a:spcPct val="100000"/>
                        </a:lnSpc>
                        <a:spcAft>
                          <a:spcPts val="0"/>
                        </a:spcAft>
                      </a:pPr>
                      <a:r>
                        <a:rPr lang="ru-RU" sz="1100" b="1" dirty="0" err="1">
                          <a:effectLst/>
                        </a:rPr>
                        <a:t>рия</a:t>
                      </a:r>
                      <a:endParaRPr lang="ru-RU" sz="1200" b="1" dirty="0">
                        <a:effectLst/>
                        <a:latin typeface="Times New Roman"/>
                        <a:ea typeface="Times New Roman"/>
                      </a:endParaRPr>
                    </a:p>
                  </a:txBody>
                  <a:tcPr marL="68580" marR="68580" marT="0" marB="0" vert="vert270" anchor="ctr"/>
                </a:tc>
                <a:tc>
                  <a:txBody>
                    <a:bodyPr/>
                    <a:lstStyle/>
                    <a:p>
                      <a:pPr marL="71755" marR="71755" algn="ctr">
                        <a:lnSpc>
                          <a:spcPct val="100000"/>
                        </a:lnSpc>
                        <a:spcAft>
                          <a:spcPts val="0"/>
                        </a:spcAft>
                      </a:pPr>
                      <a:r>
                        <a:rPr lang="ru-RU" sz="1100" b="1" dirty="0" err="1">
                          <a:effectLst/>
                        </a:rPr>
                        <a:t>Общест</a:t>
                      </a:r>
                      <a:endParaRPr lang="ru-RU" sz="1200" b="1" dirty="0">
                        <a:effectLst/>
                      </a:endParaRPr>
                    </a:p>
                    <a:p>
                      <a:pPr marL="71755" marR="71755" algn="ctr">
                        <a:lnSpc>
                          <a:spcPct val="100000"/>
                        </a:lnSpc>
                        <a:spcAft>
                          <a:spcPts val="0"/>
                        </a:spcAft>
                      </a:pPr>
                      <a:r>
                        <a:rPr lang="ru-RU" sz="1100" b="1" dirty="0" err="1">
                          <a:effectLst/>
                        </a:rPr>
                        <a:t>возн</a:t>
                      </a:r>
                      <a:endParaRPr lang="ru-RU" sz="1200" b="1" dirty="0">
                        <a:effectLst/>
                        <a:latin typeface="Times New Roman"/>
                        <a:ea typeface="Times New Roman"/>
                      </a:endParaRPr>
                    </a:p>
                  </a:txBody>
                  <a:tcPr marL="68580" marR="68580" marT="0" marB="0" vert="vert270" anchor="ctr"/>
                </a:tc>
                <a:tc>
                  <a:txBody>
                    <a:bodyPr/>
                    <a:lstStyle/>
                    <a:p>
                      <a:pPr marL="71755" marR="71755" algn="ctr">
                        <a:lnSpc>
                          <a:spcPct val="100000"/>
                        </a:lnSpc>
                        <a:spcAft>
                          <a:spcPts val="0"/>
                        </a:spcAft>
                      </a:pPr>
                      <a:r>
                        <a:rPr lang="ru-RU" sz="1200" b="1" dirty="0" smtClean="0">
                          <a:effectLst/>
                          <a:latin typeface="Times New Roman"/>
                          <a:ea typeface="Times New Roman"/>
                        </a:rPr>
                        <a:t>ИТОГО</a:t>
                      </a:r>
                      <a:endParaRPr lang="ru-RU" sz="1200" b="1" dirty="0">
                        <a:effectLst/>
                        <a:latin typeface="Times New Roman"/>
                        <a:ea typeface="Times New Roman"/>
                      </a:endParaRPr>
                    </a:p>
                  </a:txBody>
                  <a:tcPr marL="68580" marR="68580" marT="0" marB="0" vert="vert270" anchor="ctr"/>
                </a:tc>
                <a:extLst>
                  <a:ext uri="{0D108BD9-81ED-4DB2-BD59-A6C34878D82A}">
                    <a16:rowId xmlns:a16="http://schemas.microsoft.com/office/drawing/2014/main" val="10000"/>
                  </a:ext>
                </a:extLst>
              </a:tr>
              <a:tr h="620919">
                <a:tc rowSpan="2">
                  <a:txBody>
                    <a:bodyPr/>
                    <a:lstStyle/>
                    <a:p>
                      <a:pPr algn="ctr">
                        <a:lnSpc>
                          <a:spcPct val="140000"/>
                        </a:lnSpc>
                        <a:spcAft>
                          <a:spcPts val="0"/>
                        </a:spcAft>
                      </a:pPr>
                      <a:r>
                        <a:rPr lang="ru-RU" sz="1800" b="1" dirty="0" smtClean="0">
                          <a:effectLst/>
                          <a:latin typeface="Times New Roman"/>
                          <a:ea typeface="Times New Roman"/>
                        </a:rPr>
                        <a:t>В</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err="1" smtClean="0">
                          <a:effectLst/>
                          <a:latin typeface="Times New Roman"/>
                          <a:ea typeface="Times New Roman"/>
                        </a:rPr>
                        <a:t>Шк</a:t>
                      </a:r>
                      <a:r>
                        <a:rPr lang="ru-RU" sz="1800" b="1" dirty="0" smtClean="0">
                          <a:effectLst/>
                          <a:latin typeface="Times New Roman"/>
                          <a:ea typeface="Times New Roman"/>
                        </a:rPr>
                        <a:t> 41</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5</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8</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1"/>
                  </a:ext>
                </a:extLst>
              </a:tr>
              <a:tr h="620919">
                <a:tc vMerge="1">
                  <a:txBody>
                    <a:bodyPr/>
                    <a:lstStyle/>
                    <a:p>
                      <a:pPr algn="ctr">
                        <a:lnSpc>
                          <a:spcPct val="140000"/>
                        </a:lnSpc>
                        <a:spcAft>
                          <a:spcPts val="0"/>
                        </a:spcAft>
                      </a:pP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err="1" smtClean="0">
                          <a:effectLst/>
                          <a:latin typeface="Times New Roman"/>
                          <a:ea typeface="Times New Roman"/>
                        </a:rPr>
                        <a:t>Шк</a:t>
                      </a:r>
                      <a:r>
                        <a:rPr lang="ru-RU" sz="1800" b="1" dirty="0" smtClean="0">
                          <a:effectLst/>
                          <a:latin typeface="Times New Roman"/>
                          <a:ea typeface="Times New Roman"/>
                        </a:rPr>
                        <a:t> 51</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2</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2</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6</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2"/>
                  </a:ext>
                </a:extLst>
              </a:tr>
              <a:tr h="620919">
                <a:tc rowSpan="3">
                  <a:txBody>
                    <a:bodyPr/>
                    <a:lstStyle/>
                    <a:p>
                      <a:pPr algn="ctr">
                        <a:lnSpc>
                          <a:spcPct val="140000"/>
                        </a:lnSpc>
                        <a:spcAft>
                          <a:spcPts val="0"/>
                        </a:spcAft>
                      </a:pPr>
                      <a:r>
                        <a:rPr lang="ru-RU" sz="1800" b="1" dirty="0" smtClean="0">
                          <a:effectLst/>
                          <a:latin typeface="Times New Roman"/>
                          <a:ea typeface="Times New Roman"/>
                        </a:rPr>
                        <a:t>П</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err="1" smtClean="0">
                          <a:effectLst/>
                          <a:latin typeface="Times New Roman"/>
                          <a:ea typeface="Times New Roman"/>
                        </a:rPr>
                        <a:t>Шк</a:t>
                      </a:r>
                      <a:r>
                        <a:rPr lang="ru-RU" sz="1800" b="1" dirty="0" smtClean="0">
                          <a:effectLst/>
                          <a:latin typeface="Times New Roman"/>
                          <a:ea typeface="Times New Roman"/>
                        </a:rPr>
                        <a:t> 10</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3</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4</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8</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17</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3"/>
                  </a:ext>
                </a:extLst>
              </a:tr>
              <a:tr h="620919">
                <a:tc vMerge="1">
                  <a:txBody>
                    <a:bodyPr/>
                    <a:lstStyle/>
                    <a:p>
                      <a:pPr algn="ctr">
                        <a:lnSpc>
                          <a:spcPct val="140000"/>
                        </a:lnSpc>
                        <a:spcAft>
                          <a:spcPts val="0"/>
                        </a:spcAft>
                      </a:pP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err="1" smtClean="0">
                          <a:effectLst/>
                          <a:latin typeface="Times New Roman"/>
                          <a:ea typeface="Times New Roman"/>
                        </a:rPr>
                        <a:t>Шк</a:t>
                      </a:r>
                      <a:r>
                        <a:rPr lang="ru-RU" sz="1800" b="1" dirty="0" smtClean="0">
                          <a:effectLst/>
                          <a:latin typeface="Times New Roman"/>
                          <a:ea typeface="Times New Roman"/>
                        </a:rPr>
                        <a:t> 114</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2</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4</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7</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4"/>
                  </a:ext>
                </a:extLst>
              </a:tr>
              <a:tr h="620919">
                <a:tc vMerge="1">
                  <a:txBody>
                    <a:bodyPr/>
                    <a:lstStyle/>
                    <a:p>
                      <a:pPr algn="ctr">
                        <a:lnSpc>
                          <a:spcPct val="140000"/>
                        </a:lnSpc>
                        <a:spcAft>
                          <a:spcPts val="0"/>
                        </a:spcAft>
                      </a:pP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err="1" smtClean="0">
                          <a:effectLst/>
                          <a:latin typeface="Times New Roman"/>
                          <a:ea typeface="Times New Roman"/>
                        </a:rPr>
                        <a:t>Шк</a:t>
                      </a:r>
                      <a:r>
                        <a:rPr lang="ru-RU" sz="1800" b="1" dirty="0" smtClean="0">
                          <a:effectLst/>
                          <a:latin typeface="Times New Roman"/>
                          <a:ea typeface="Times New Roman"/>
                        </a:rPr>
                        <a:t> 97</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2</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3</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6</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5"/>
                  </a:ext>
                </a:extLst>
              </a:tr>
              <a:tr h="620919">
                <a:tc rowSpan="2">
                  <a:txBody>
                    <a:bodyPr/>
                    <a:lstStyle/>
                    <a:p>
                      <a:pPr algn="ctr">
                        <a:lnSpc>
                          <a:spcPct val="140000"/>
                        </a:lnSpc>
                        <a:spcAft>
                          <a:spcPts val="0"/>
                        </a:spcAft>
                      </a:pPr>
                      <a:r>
                        <a:rPr lang="ru-RU" sz="1800" b="1" dirty="0" smtClean="0">
                          <a:effectLst/>
                          <a:latin typeface="Times New Roman"/>
                          <a:ea typeface="Times New Roman"/>
                        </a:rPr>
                        <a:t>С</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err="1" smtClean="0">
                          <a:effectLst/>
                          <a:latin typeface="Times New Roman"/>
                          <a:ea typeface="Times New Roman"/>
                        </a:rPr>
                        <a:t>Шк</a:t>
                      </a:r>
                      <a:r>
                        <a:rPr lang="ru-RU" sz="1800" b="1" dirty="0" smtClean="0">
                          <a:effectLst/>
                          <a:latin typeface="Times New Roman"/>
                          <a:ea typeface="Times New Roman"/>
                        </a:rPr>
                        <a:t> 101</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2</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3</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2</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10</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6"/>
                  </a:ext>
                </a:extLst>
              </a:tr>
              <a:tr h="620919">
                <a:tc vMerge="1">
                  <a:txBody>
                    <a:bodyPr/>
                    <a:lstStyle/>
                    <a:p>
                      <a:pPr algn="ctr">
                        <a:lnSpc>
                          <a:spcPct val="140000"/>
                        </a:lnSpc>
                        <a:spcAft>
                          <a:spcPts val="0"/>
                        </a:spcAft>
                      </a:pP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1800" b="1" dirty="0" err="1" smtClean="0">
                          <a:effectLst/>
                          <a:latin typeface="Times New Roman"/>
                          <a:ea typeface="Times New Roman"/>
                        </a:rPr>
                        <a:t>Шк</a:t>
                      </a:r>
                      <a:r>
                        <a:rPr lang="ru-RU" sz="1800" b="1" dirty="0" smtClean="0">
                          <a:effectLst/>
                          <a:latin typeface="Times New Roman"/>
                          <a:ea typeface="Times New Roman"/>
                        </a:rPr>
                        <a:t> 124</a:t>
                      </a:r>
                      <a:endParaRPr lang="ru-RU" sz="18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1</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5</a:t>
                      </a:r>
                      <a:endParaRPr lang="ru-RU" sz="2000" b="1" dirty="0">
                        <a:effectLst/>
                        <a:latin typeface="Times New Roman"/>
                        <a:ea typeface="Times New Roman"/>
                      </a:endParaRPr>
                    </a:p>
                  </a:txBody>
                  <a:tcPr marL="68580" marR="68580" marT="0" marB="0" anchor="ctr"/>
                </a:tc>
                <a:tc>
                  <a:txBody>
                    <a:bodyPr/>
                    <a:lstStyle/>
                    <a:p>
                      <a:pPr algn="ctr">
                        <a:lnSpc>
                          <a:spcPct val="140000"/>
                        </a:lnSpc>
                        <a:spcAft>
                          <a:spcPts val="0"/>
                        </a:spcAft>
                      </a:pPr>
                      <a:r>
                        <a:rPr lang="ru-RU" sz="2000" b="1" dirty="0" smtClean="0">
                          <a:effectLst/>
                          <a:latin typeface="Times New Roman"/>
                          <a:ea typeface="Times New Roman"/>
                        </a:rPr>
                        <a:t>7</a:t>
                      </a:r>
                      <a:endParaRPr lang="ru-RU" sz="2000" b="1" dirty="0">
                        <a:effectLst/>
                        <a:latin typeface="Times New Roman"/>
                        <a:ea typeface="Times New Roman"/>
                      </a:endParaRPr>
                    </a:p>
                  </a:txBody>
                  <a:tcPr marL="68580" marR="68580" marT="0" marB="0" anchor="ctr"/>
                </a:tc>
                <a:extLst>
                  <a:ext uri="{0D108BD9-81ED-4DB2-BD59-A6C34878D82A}">
                    <a16:rowId xmlns:a16="http://schemas.microsoft.com/office/drawing/2014/main" val="10007"/>
                  </a:ext>
                </a:extLst>
              </a:tr>
            </a:tbl>
          </a:graphicData>
        </a:graphic>
      </p:graphicFrame>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934"/>
            <a:ext cx="1153193" cy="880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5841907"/>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5023" y="0"/>
            <a:ext cx="6965245" cy="440267"/>
          </a:xfrm>
        </p:spPr>
        <p:txBody>
          <a:bodyPr anchor="ctr">
            <a:noAutofit/>
          </a:bodyPr>
          <a:lstStyle/>
          <a:p>
            <a:r>
              <a:rPr lang="ru-RU" sz="3200" b="1" dirty="0" smtClean="0">
                <a:effectLst/>
              </a:rPr>
              <a:t>СТОБАЛЛЬНИКИ-2018</a:t>
            </a:r>
            <a:endParaRPr lang="ru-RU" sz="3200" b="1" dirty="0">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2228175936"/>
              </p:ext>
            </p:extLst>
          </p:nvPr>
        </p:nvGraphicFramePr>
        <p:xfrm>
          <a:off x="635000" y="575733"/>
          <a:ext cx="8085667" cy="5963017"/>
        </p:xfrm>
        <a:graphic>
          <a:graphicData uri="http://schemas.openxmlformats.org/drawingml/2006/table">
            <a:tbl>
              <a:tblPr firstRow="1" firstCol="1" bandRow="1">
                <a:tableStyleId>{5C22544A-7EE6-4342-B048-85BDC9FD1C3A}</a:tableStyleId>
              </a:tblPr>
              <a:tblGrid>
                <a:gridCol w="2328333">
                  <a:extLst>
                    <a:ext uri="{9D8B030D-6E8A-4147-A177-3AD203B41FA5}">
                      <a16:colId xmlns:a16="http://schemas.microsoft.com/office/drawing/2014/main" val="20000"/>
                    </a:ext>
                  </a:extLst>
                </a:gridCol>
                <a:gridCol w="5757334">
                  <a:extLst>
                    <a:ext uri="{9D8B030D-6E8A-4147-A177-3AD203B41FA5}">
                      <a16:colId xmlns:a16="http://schemas.microsoft.com/office/drawing/2014/main" val="20001"/>
                    </a:ext>
                  </a:extLst>
                </a:gridCol>
              </a:tblGrid>
              <a:tr h="205352">
                <a:tc>
                  <a:txBody>
                    <a:bodyPr/>
                    <a:lstStyle/>
                    <a:p>
                      <a:pPr algn="ctr">
                        <a:spcAft>
                          <a:spcPts val="0"/>
                        </a:spcAft>
                      </a:pPr>
                      <a:r>
                        <a:rPr lang="ru-RU" sz="900" dirty="0">
                          <a:effectLst/>
                        </a:rPr>
                        <a:t>Количество 100 -</a:t>
                      </a:r>
                      <a:r>
                        <a:rPr lang="ru-RU" sz="900" dirty="0" err="1">
                          <a:effectLst/>
                        </a:rPr>
                        <a:t>бальников</a:t>
                      </a:r>
                      <a:endParaRPr lang="ru-RU" sz="1000" b="1" dirty="0">
                        <a:effectLst/>
                        <a:latin typeface="Times New Roman"/>
                        <a:ea typeface="Times New Roman"/>
                      </a:endParaRPr>
                    </a:p>
                  </a:txBody>
                  <a:tcPr marL="51141" marR="51141" marT="0" marB="0" anchor="ctr"/>
                </a:tc>
                <a:tc>
                  <a:txBody>
                    <a:bodyPr/>
                    <a:lstStyle/>
                    <a:p>
                      <a:pPr algn="ctr">
                        <a:spcAft>
                          <a:spcPts val="0"/>
                        </a:spcAft>
                      </a:pPr>
                      <a:r>
                        <a:rPr lang="ru-RU" sz="900" dirty="0">
                          <a:effectLst/>
                        </a:rPr>
                        <a:t>Наименование общеобразовательного учреждения</a:t>
                      </a:r>
                      <a:endParaRPr lang="ru-RU" sz="1000" b="1" dirty="0">
                        <a:effectLst/>
                        <a:latin typeface="Times New Roman"/>
                        <a:ea typeface="Times New Roman"/>
                      </a:endParaRPr>
                    </a:p>
                  </a:txBody>
                  <a:tcPr marL="51141" marR="51141" marT="0" marB="0" anchor="ctr"/>
                </a:tc>
                <a:extLst>
                  <a:ext uri="{0D108BD9-81ED-4DB2-BD59-A6C34878D82A}">
                    <a16:rowId xmlns:a16="http://schemas.microsoft.com/office/drawing/2014/main" val="10000"/>
                  </a:ext>
                </a:extLst>
              </a:tr>
              <a:tr h="447818">
                <a:tc>
                  <a:txBody>
                    <a:bodyPr/>
                    <a:lstStyle/>
                    <a:p>
                      <a:pPr algn="ctr">
                        <a:spcAft>
                          <a:spcPts val="0"/>
                        </a:spcAft>
                      </a:pPr>
                      <a:r>
                        <a:rPr lang="ru-RU" sz="2800" b="1" dirty="0">
                          <a:effectLst/>
                          <a:latin typeface="+mn-lt"/>
                          <a:ea typeface="Times New Roman"/>
                        </a:rPr>
                        <a:t>10</a:t>
                      </a:r>
                    </a:p>
                  </a:txBody>
                  <a:tcPr marL="68580" marR="68580" marT="0" marB="0" anchor="ctr"/>
                </a:tc>
                <a:tc>
                  <a:txBody>
                    <a:bodyPr/>
                    <a:lstStyle/>
                    <a:p>
                      <a:pPr algn="ctr">
                        <a:spcAft>
                          <a:spcPts val="0"/>
                        </a:spcAft>
                      </a:pPr>
                      <a:r>
                        <a:rPr lang="ru-RU" sz="1800" b="0" dirty="0">
                          <a:effectLst/>
                          <a:latin typeface="+mn-lt"/>
                          <a:ea typeface="Times New Roman"/>
                        </a:rPr>
                        <a:t>Лицей №131</a:t>
                      </a:r>
                      <a:endParaRPr lang="ru-RU" sz="1800" b="1" dirty="0">
                        <a:effectLst/>
                        <a:latin typeface="+mn-lt"/>
                        <a:ea typeface="Times New Roman"/>
                      </a:endParaRPr>
                    </a:p>
                  </a:txBody>
                  <a:tcPr marL="68580" marR="68580" marT="0" marB="0" anchor="ctr"/>
                </a:tc>
                <a:extLst>
                  <a:ext uri="{0D108BD9-81ED-4DB2-BD59-A6C34878D82A}">
                    <a16:rowId xmlns:a16="http://schemas.microsoft.com/office/drawing/2014/main" val="10001"/>
                  </a:ext>
                </a:extLst>
              </a:tr>
              <a:tr h="447818">
                <a:tc>
                  <a:txBody>
                    <a:bodyPr/>
                    <a:lstStyle/>
                    <a:p>
                      <a:pPr algn="ctr">
                        <a:spcAft>
                          <a:spcPts val="0"/>
                        </a:spcAft>
                      </a:pPr>
                      <a:r>
                        <a:rPr lang="ru-RU" sz="2800" b="1" dirty="0">
                          <a:effectLst/>
                          <a:latin typeface="+mn-lt"/>
                          <a:ea typeface="Times New Roman"/>
                        </a:rPr>
                        <a:t>7</a:t>
                      </a:r>
                    </a:p>
                  </a:txBody>
                  <a:tcPr marL="68580" marR="68580" marT="0" marB="0" anchor="ctr"/>
                </a:tc>
                <a:tc>
                  <a:txBody>
                    <a:bodyPr/>
                    <a:lstStyle/>
                    <a:p>
                      <a:pPr algn="ctr">
                        <a:spcAft>
                          <a:spcPts val="0"/>
                        </a:spcAft>
                      </a:pPr>
                      <a:r>
                        <a:rPr lang="en-US" sz="1800" b="0" dirty="0">
                          <a:effectLst/>
                          <a:latin typeface="+mn-lt"/>
                          <a:ea typeface="Times New Roman"/>
                        </a:rPr>
                        <a:t>IT</a:t>
                      </a:r>
                      <a:r>
                        <a:rPr lang="ru-RU" sz="1800" b="0" dirty="0">
                          <a:effectLst/>
                          <a:latin typeface="+mn-lt"/>
                          <a:ea typeface="Times New Roman"/>
                        </a:rPr>
                        <a:t>-лицей   </a:t>
                      </a:r>
                      <a:endParaRPr lang="ru-RU" sz="1800" b="1" dirty="0">
                        <a:effectLst/>
                        <a:latin typeface="+mn-lt"/>
                        <a:ea typeface="Times New Roman"/>
                      </a:endParaRPr>
                    </a:p>
                  </a:txBody>
                  <a:tcPr marL="68580" marR="68580" marT="0" marB="0" anchor="ctr"/>
                </a:tc>
                <a:extLst>
                  <a:ext uri="{0D108BD9-81ED-4DB2-BD59-A6C34878D82A}">
                    <a16:rowId xmlns:a16="http://schemas.microsoft.com/office/drawing/2014/main" val="10002"/>
                  </a:ext>
                </a:extLst>
              </a:tr>
              <a:tr h="447818">
                <a:tc>
                  <a:txBody>
                    <a:bodyPr/>
                    <a:lstStyle/>
                    <a:p>
                      <a:pPr algn="ctr">
                        <a:spcAft>
                          <a:spcPts val="0"/>
                        </a:spcAft>
                      </a:pPr>
                      <a:r>
                        <a:rPr lang="ru-RU" sz="2800" b="1" dirty="0">
                          <a:effectLst/>
                          <a:latin typeface="+mn-lt"/>
                          <a:ea typeface="Times New Roman"/>
                        </a:rPr>
                        <a:t>5</a:t>
                      </a:r>
                    </a:p>
                  </a:txBody>
                  <a:tcPr marL="68580" marR="68580" marT="0" marB="0" anchor="ctr"/>
                </a:tc>
                <a:tc>
                  <a:txBody>
                    <a:bodyPr/>
                    <a:lstStyle/>
                    <a:p>
                      <a:pPr algn="ctr">
                        <a:spcAft>
                          <a:spcPts val="0"/>
                        </a:spcAft>
                      </a:pPr>
                      <a:r>
                        <a:rPr lang="ru-RU" sz="1800" b="0" dirty="0">
                          <a:effectLst/>
                          <a:latin typeface="+mn-lt"/>
                          <a:ea typeface="Times New Roman"/>
                        </a:rPr>
                        <a:t>Лицей </a:t>
                      </a:r>
                      <a:r>
                        <a:rPr lang="ru-RU" sz="1800" b="0" dirty="0" smtClean="0">
                          <a:effectLst/>
                          <a:latin typeface="+mn-lt"/>
                          <a:ea typeface="Times New Roman"/>
                        </a:rPr>
                        <a:t>К(П)ФУ,</a:t>
                      </a:r>
                      <a:r>
                        <a:rPr lang="ru-RU" sz="1800" b="0" baseline="0" dirty="0" smtClean="0">
                          <a:effectLst/>
                          <a:latin typeface="+mn-lt"/>
                          <a:ea typeface="Times New Roman"/>
                        </a:rPr>
                        <a:t> </a:t>
                      </a:r>
                      <a:r>
                        <a:rPr lang="ru-RU" sz="1800" b="0" dirty="0" smtClean="0">
                          <a:effectLst/>
                          <a:latin typeface="+mn-lt"/>
                          <a:ea typeface="Times New Roman"/>
                        </a:rPr>
                        <a:t>Гимназия </a:t>
                      </a:r>
                      <a:r>
                        <a:rPr lang="ru-RU" sz="1800" b="0" dirty="0">
                          <a:effectLst/>
                          <a:latin typeface="+mn-lt"/>
                          <a:ea typeface="Times New Roman"/>
                        </a:rPr>
                        <a:t>№122</a:t>
                      </a:r>
                      <a:endParaRPr lang="ru-RU" sz="1800" b="1" dirty="0">
                        <a:effectLst/>
                        <a:latin typeface="+mn-lt"/>
                        <a:ea typeface="Times New Roman"/>
                      </a:endParaRPr>
                    </a:p>
                  </a:txBody>
                  <a:tcPr marL="68580" marR="68580" marT="0" marB="0" anchor="ctr"/>
                </a:tc>
                <a:extLst>
                  <a:ext uri="{0D108BD9-81ED-4DB2-BD59-A6C34878D82A}">
                    <a16:rowId xmlns:a16="http://schemas.microsoft.com/office/drawing/2014/main" val="10003"/>
                  </a:ext>
                </a:extLst>
              </a:tr>
              <a:tr h="575767">
                <a:tc>
                  <a:txBody>
                    <a:bodyPr/>
                    <a:lstStyle/>
                    <a:p>
                      <a:pPr algn="ctr">
                        <a:spcAft>
                          <a:spcPts val="0"/>
                        </a:spcAft>
                      </a:pPr>
                      <a:r>
                        <a:rPr lang="ru-RU" sz="2800" b="1" dirty="0">
                          <a:effectLst/>
                          <a:latin typeface="+mn-lt"/>
                          <a:ea typeface="Times New Roman"/>
                        </a:rPr>
                        <a:t>4</a:t>
                      </a:r>
                    </a:p>
                  </a:txBody>
                  <a:tcPr marL="68580" marR="68580" marT="0" marB="0" anchor="ctr"/>
                </a:tc>
                <a:tc>
                  <a:txBody>
                    <a:bodyPr/>
                    <a:lstStyle/>
                    <a:p>
                      <a:pPr algn="ctr">
                        <a:spcAft>
                          <a:spcPts val="0"/>
                        </a:spcAft>
                      </a:pPr>
                      <a:r>
                        <a:rPr lang="ru-RU" sz="1800" b="0" dirty="0">
                          <a:effectLst/>
                          <a:latin typeface="+mn-lt"/>
                          <a:ea typeface="Times New Roman"/>
                        </a:rPr>
                        <a:t>Лицей №</a:t>
                      </a:r>
                      <a:r>
                        <a:rPr lang="ru-RU" sz="1800" b="0" dirty="0" smtClean="0">
                          <a:effectLst/>
                          <a:latin typeface="+mn-lt"/>
                          <a:ea typeface="Times New Roman"/>
                        </a:rPr>
                        <a:t>116</a:t>
                      </a:r>
                      <a:r>
                        <a:rPr lang="ru-RU" sz="1800" b="1" dirty="0" smtClean="0">
                          <a:effectLst/>
                          <a:latin typeface="+mn-lt"/>
                          <a:ea typeface="Times New Roman"/>
                        </a:rPr>
                        <a:t>,</a:t>
                      </a:r>
                      <a:r>
                        <a:rPr lang="ru-RU" sz="1800" b="1" baseline="0" dirty="0" smtClean="0">
                          <a:effectLst/>
                          <a:latin typeface="+mn-lt"/>
                          <a:ea typeface="Times New Roman"/>
                        </a:rPr>
                        <a:t> </a:t>
                      </a:r>
                      <a:r>
                        <a:rPr lang="ru-RU" sz="1800" b="0" dirty="0" smtClean="0">
                          <a:effectLst/>
                          <a:latin typeface="+mn-lt"/>
                          <a:ea typeface="Times New Roman"/>
                        </a:rPr>
                        <a:t>Лицей </a:t>
                      </a:r>
                      <a:r>
                        <a:rPr lang="ru-RU" sz="1800" b="0" dirty="0">
                          <a:effectLst/>
                          <a:latin typeface="+mn-lt"/>
                          <a:ea typeface="Times New Roman"/>
                        </a:rPr>
                        <a:t>№</a:t>
                      </a:r>
                      <a:r>
                        <a:rPr lang="ru-RU" sz="1800" b="0" dirty="0" smtClean="0">
                          <a:effectLst/>
                          <a:latin typeface="+mn-lt"/>
                          <a:ea typeface="Times New Roman"/>
                        </a:rPr>
                        <a:t>159</a:t>
                      </a:r>
                      <a:r>
                        <a:rPr lang="ru-RU" sz="1800" b="1" dirty="0" smtClean="0">
                          <a:effectLst/>
                          <a:latin typeface="+mn-lt"/>
                          <a:ea typeface="Times New Roman"/>
                        </a:rPr>
                        <a:t>,</a:t>
                      </a:r>
                      <a:r>
                        <a:rPr lang="ru-RU" sz="1800" b="1" baseline="0" dirty="0" smtClean="0">
                          <a:effectLst/>
                          <a:latin typeface="+mn-lt"/>
                          <a:ea typeface="Times New Roman"/>
                        </a:rPr>
                        <a:t> </a:t>
                      </a:r>
                      <a:r>
                        <a:rPr lang="ru-RU" sz="1800" b="0" dirty="0" smtClean="0">
                          <a:effectLst/>
                          <a:latin typeface="+mn-lt"/>
                          <a:ea typeface="Times New Roman"/>
                        </a:rPr>
                        <a:t>Школа </a:t>
                      </a:r>
                      <a:r>
                        <a:rPr lang="ru-RU" sz="1800" b="0" dirty="0">
                          <a:effectLst/>
                          <a:latin typeface="+mn-lt"/>
                          <a:ea typeface="Times New Roman"/>
                        </a:rPr>
                        <a:t>№</a:t>
                      </a:r>
                      <a:r>
                        <a:rPr lang="ru-RU" sz="1800" b="0" dirty="0" smtClean="0">
                          <a:effectLst/>
                          <a:latin typeface="+mn-lt"/>
                          <a:ea typeface="Times New Roman"/>
                        </a:rPr>
                        <a:t>177</a:t>
                      </a:r>
                      <a:r>
                        <a:rPr lang="ru-RU" sz="1800" b="1" dirty="0" smtClean="0">
                          <a:effectLst/>
                          <a:latin typeface="+mn-lt"/>
                          <a:ea typeface="Times New Roman"/>
                        </a:rPr>
                        <a:t>,</a:t>
                      </a:r>
                      <a:r>
                        <a:rPr lang="ru-RU" sz="1800" b="1" baseline="0" dirty="0" smtClean="0">
                          <a:effectLst/>
                          <a:latin typeface="+mn-lt"/>
                          <a:ea typeface="Times New Roman"/>
                        </a:rPr>
                        <a:t> </a:t>
                      </a:r>
                    </a:p>
                    <a:p>
                      <a:pPr algn="ctr">
                        <a:spcAft>
                          <a:spcPts val="0"/>
                        </a:spcAft>
                      </a:pPr>
                      <a:r>
                        <a:rPr lang="ru-RU" sz="1800" b="0" dirty="0" smtClean="0">
                          <a:effectLst/>
                          <a:latin typeface="+mn-lt"/>
                          <a:ea typeface="Times New Roman"/>
                        </a:rPr>
                        <a:t>Школа </a:t>
                      </a:r>
                      <a:r>
                        <a:rPr lang="ru-RU" sz="1800" b="0" dirty="0">
                          <a:effectLst/>
                          <a:latin typeface="+mn-lt"/>
                          <a:ea typeface="Times New Roman"/>
                        </a:rPr>
                        <a:t>№179</a:t>
                      </a:r>
                      <a:endParaRPr lang="ru-RU" sz="1800" b="1" dirty="0">
                        <a:effectLst/>
                        <a:latin typeface="+mn-lt"/>
                        <a:ea typeface="Times New Roman"/>
                      </a:endParaRPr>
                    </a:p>
                  </a:txBody>
                  <a:tcPr marL="68580" marR="68580" marT="0" marB="0" anchor="ctr"/>
                </a:tc>
                <a:extLst>
                  <a:ext uri="{0D108BD9-81ED-4DB2-BD59-A6C34878D82A}">
                    <a16:rowId xmlns:a16="http://schemas.microsoft.com/office/drawing/2014/main" val="10004"/>
                  </a:ext>
                </a:extLst>
              </a:tr>
              <a:tr h="575767">
                <a:tc>
                  <a:txBody>
                    <a:bodyPr/>
                    <a:lstStyle/>
                    <a:p>
                      <a:pPr algn="ctr">
                        <a:spcAft>
                          <a:spcPts val="0"/>
                        </a:spcAft>
                      </a:pPr>
                      <a:r>
                        <a:rPr lang="ru-RU" sz="2800" b="1" dirty="0">
                          <a:effectLst/>
                          <a:latin typeface="+mn-lt"/>
                          <a:ea typeface="Times New Roman"/>
                        </a:rPr>
                        <a:t>3</a:t>
                      </a:r>
                    </a:p>
                  </a:txBody>
                  <a:tcPr marL="68580" marR="68580" marT="0" marB="0" anchor="ctr"/>
                </a:tc>
                <a:tc>
                  <a:txBody>
                    <a:bodyPr/>
                    <a:lstStyle/>
                    <a:p>
                      <a:pPr algn="ctr">
                        <a:spcAft>
                          <a:spcPts val="0"/>
                        </a:spcAft>
                      </a:pPr>
                      <a:r>
                        <a:rPr lang="ru-RU" sz="1800" b="0" dirty="0">
                          <a:effectLst/>
                          <a:latin typeface="+mn-lt"/>
                          <a:ea typeface="Times New Roman"/>
                        </a:rPr>
                        <a:t>Гимназия №</a:t>
                      </a:r>
                      <a:r>
                        <a:rPr lang="ru-RU" sz="1800" b="0" dirty="0" smtClean="0">
                          <a:effectLst/>
                          <a:latin typeface="+mn-lt"/>
                          <a:ea typeface="Times New Roman"/>
                        </a:rPr>
                        <a:t>139</a:t>
                      </a:r>
                      <a:r>
                        <a:rPr lang="ru-RU" sz="1800" b="1" dirty="0" smtClean="0">
                          <a:effectLst/>
                          <a:latin typeface="+mn-lt"/>
                          <a:ea typeface="Times New Roman"/>
                        </a:rPr>
                        <a:t>,</a:t>
                      </a:r>
                      <a:r>
                        <a:rPr lang="ru-RU" sz="1800" b="1" baseline="0" dirty="0" smtClean="0">
                          <a:effectLst/>
                          <a:latin typeface="+mn-lt"/>
                          <a:ea typeface="Times New Roman"/>
                        </a:rPr>
                        <a:t> </a:t>
                      </a:r>
                      <a:r>
                        <a:rPr lang="ru-RU" sz="1800" b="0" dirty="0" smtClean="0">
                          <a:effectLst/>
                          <a:latin typeface="+mn-lt"/>
                          <a:ea typeface="Times New Roman"/>
                        </a:rPr>
                        <a:t>Школа </a:t>
                      </a:r>
                      <a:r>
                        <a:rPr lang="ru-RU" sz="1800" b="0" dirty="0">
                          <a:effectLst/>
                          <a:latin typeface="+mn-lt"/>
                          <a:ea typeface="Times New Roman"/>
                        </a:rPr>
                        <a:t>№</a:t>
                      </a:r>
                      <a:r>
                        <a:rPr lang="ru-RU" sz="1800" b="0" dirty="0" smtClean="0">
                          <a:effectLst/>
                          <a:latin typeface="+mn-lt"/>
                          <a:ea typeface="Times New Roman"/>
                        </a:rPr>
                        <a:t>18</a:t>
                      </a:r>
                      <a:r>
                        <a:rPr lang="ru-RU" sz="1800" b="1" dirty="0" smtClean="0">
                          <a:effectLst/>
                          <a:latin typeface="+mn-lt"/>
                          <a:ea typeface="Times New Roman"/>
                        </a:rPr>
                        <a:t>,</a:t>
                      </a:r>
                      <a:r>
                        <a:rPr lang="ru-RU" sz="1800" b="1" baseline="0" dirty="0" smtClean="0">
                          <a:effectLst/>
                          <a:latin typeface="+mn-lt"/>
                          <a:ea typeface="Times New Roman"/>
                        </a:rPr>
                        <a:t> </a:t>
                      </a:r>
                      <a:r>
                        <a:rPr lang="ru-RU" sz="1800" b="0" dirty="0" smtClean="0">
                          <a:effectLst/>
                          <a:latin typeface="+mn-lt"/>
                          <a:ea typeface="Times New Roman"/>
                        </a:rPr>
                        <a:t>Школа </a:t>
                      </a:r>
                      <a:r>
                        <a:rPr lang="ru-RU" sz="1800" b="0" dirty="0">
                          <a:effectLst/>
                          <a:latin typeface="+mn-lt"/>
                          <a:ea typeface="Times New Roman"/>
                        </a:rPr>
                        <a:t>№</a:t>
                      </a:r>
                      <a:r>
                        <a:rPr lang="ru-RU" sz="1800" b="0" dirty="0" smtClean="0">
                          <a:effectLst/>
                          <a:latin typeface="+mn-lt"/>
                          <a:ea typeface="Times New Roman"/>
                        </a:rPr>
                        <a:t>9</a:t>
                      </a:r>
                      <a:r>
                        <a:rPr lang="ru-RU" sz="1800" b="1" dirty="0" smtClean="0">
                          <a:effectLst/>
                          <a:latin typeface="+mn-lt"/>
                          <a:ea typeface="Times New Roman"/>
                        </a:rPr>
                        <a:t>,</a:t>
                      </a:r>
                      <a:r>
                        <a:rPr lang="ru-RU" sz="1800" b="1" baseline="0" dirty="0" smtClean="0">
                          <a:effectLst/>
                          <a:latin typeface="+mn-lt"/>
                          <a:ea typeface="Times New Roman"/>
                        </a:rPr>
                        <a:t> </a:t>
                      </a:r>
                    </a:p>
                    <a:p>
                      <a:pPr algn="ctr">
                        <a:spcAft>
                          <a:spcPts val="0"/>
                        </a:spcAft>
                      </a:pPr>
                      <a:r>
                        <a:rPr lang="ru-RU" sz="1800" b="0" dirty="0" smtClean="0">
                          <a:effectLst/>
                          <a:latin typeface="+mn-lt"/>
                          <a:ea typeface="Times New Roman"/>
                        </a:rPr>
                        <a:t>Школа </a:t>
                      </a:r>
                      <a:r>
                        <a:rPr lang="ru-RU" sz="1800" b="0" dirty="0">
                          <a:effectLst/>
                          <a:latin typeface="+mn-lt"/>
                          <a:ea typeface="Times New Roman"/>
                        </a:rPr>
                        <a:t>№155                             </a:t>
                      </a:r>
                      <a:endParaRPr lang="ru-RU" sz="1800" b="1" dirty="0">
                        <a:effectLst/>
                        <a:latin typeface="+mn-lt"/>
                        <a:ea typeface="Times New Roman"/>
                      </a:endParaRPr>
                    </a:p>
                  </a:txBody>
                  <a:tcPr marL="68580" marR="68580" marT="0" marB="0" anchor="ctr"/>
                </a:tc>
                <a:extLst>
                  <a:ext uri="{0D108BD9-81ED-4DB2-BD59-A6C34878D82A}">
                    <a16:rowId xmlns:a16="http://schemas.microsoft.com/office/drawing/2014/main" val="10005"/>
                  </a:ext>
                </a:extLst>
              </a:tr>
              <a:tr h="863650">
                <a:tc>
                  <a:txBody>
                    <a:bodyPr/>
                    <a:lstStyle/>
                    <a:p>
                      <a:pPr algn="ctr">
                        <a:spcAft>
                          <a:spcPts val="0"/>
                        </a:spcAft>
                      </a:pPr>
                      <a:r>
                        <a:rPr lang="ru-RU" sz="2800" b="1" dirty="0">
                          <a:effectLst/>
                          <a:latin typeface="+mn-lt"/>
                          <a:ea typeface="Times New Roman"/>
                        </a:rPr>
                        <a:t>2</a:t>
                      </a:r>
                    </a:p>
                  </a:txBody>
                  <a:tcPr marL="68580" marR="68580" marT="0" marB="0" anchor="ctr"/>
                </a:tc>
                <a:tc>
                  <a:txBody>
                    <a:bodyPr/>
                    <a:lstStyle/>
                    <a:p>
                      <a:pPr algn="ctr">
                        <a:spcAft>
                          <a:spcPts val="0"/>
                        </a:spcAft>
                      </a:pPr>
                      <a:r>
                        <a:rPr lang="ru-RU" sz="1800" b="0" dirty="0">
                          <a:effectLst/>
                          <a:latin typeface="+mn-lt"/>
                          <a:ea typeface="Times New Roman"/>
                        </a:rPr>
                        <a:t>Лицей-интернат №</a:t>
                      </a:r>
                      <a:r>
                        <a:rPr lang="ru-RU" sz="1800" b="0" dirty="0" smtClean="0">
                          <a:effectLst/>
                          <a:latin typeface="+mn-lt"/>
                          <a:ea typeface="Times New Roman"/>
                        </a:rPr>
                        <a:t>2</a:t>
                      </a:r>
                      <a:r>
                        <a:rPr lang="ru-RU" sz="1800" b="1" dirty="0" smtClean="0">
                          <a:effectLst/>
                          <a:latin typeface="+mn-lt"/>
                          <a:ea typeface="Times New Roman"/>
                        </a:rPr>
                        <a:t>,</a:t>
                      </a:r>
                      <a:r>
                        <a:rPr lang="ru-RU" sz="1800" b="1" baseline="0" dirty="0" smtClean="0">
                          <a:effectLst/>
                          <a:latin typeface="+mn-lt"/>
                          <a:ea typeface="Times New Roman"/>
                        </a:rPr>
                        <a:t> </a:t>
                      </a:r>
                      <a:r>
                        <a:rPr lang="ru-RU" sz="1800" b="0" dirty="0" smtClean="0">
                          <a:effectLst/>
                          <a:latin typeface="+mn-lt"/>
                          <a:ea typeface="Times New Roman"/>
                        </a:rPr>
                        <a:t>Гимназия </a:t>
                      </a:r>
                      <a:r>
                        <a:rPr lang="ru-RU" sz="1800" b="0" dirty="0">
                          <a:effectLst/>
                          <a:latin typeface="+mn-lt"/>
                          <a:ea typeface="Times New Roman"/>
                        </a:rPr>
                        <a:t>№ </a:t>
                      </a:r>
                      <a:r>
                        <a:rPr lang="ru-RU" sz="1800" b="0" dirty="0" smtClean="0">
                          <a:effectLst/>
                          <a:latin typeface="+mn-lt"/>
                          <a:ea typeface="Times New Roman"/>
                        </a:rPr>
                        <a:t>94</a:t>
                      </a:r>
                      <a:r>
                        <a:rPr lang="ru-RU" sz="1800" b="1" dirty="0" smtClean="0">
                          <a:effectLst/>
                          <a:latin typeface="+mn-lt"/>
                          <a:ea typeface="Times New Roman"/>
                        </a:rPr>
                        <a:t>,</a:t>
                      </a:r>
                      <a:r>
                        <a:rPr lang="ru-RU" sz="1800" b="1" baseline="0" dirty="0" smtClean="0">
                          <a:effectLst/>
                          <a:latin typeface="+mn-lt"/>
                          <a:ea typeface="Times New Roman"/>
                        </a:rPr>
                        <a:t> </a:t>
                      </a:r>
                    </a:p>
                    <a:p>
                      <a:pPr algn="ctr">
                        <a:spcAft>
                          <a:spcPts val="0"/>
                        </a:spcAft>
                      </a:pPr>
                      <a:r>
                        <a:rPr lang="ru-RU" sz="1800" b="0" dirty="0" smtClean="0">
                          <a:effectLst/>
                          <a:latin typeface="+mn-lt"/>
                          <a:ea typeface="Times New Roman"/>
                        </a:rPr>
                        <a:t>Гимназия </a:t>
                      </a:r>
                      <a:r>
                        <a:rPr lang="ru-RU" sz="1800" b="0" dirty="0">
                          <a:effectLst/>
                          <a:latin typeface="+mn-lt"/>
                          <a:ea typeface="Times New Roman"/>
                        </a:rPr>
                        <a:t>№</a:t>
                      </a:r>
                      <a:r>
                        <a:rPr lang="ru-RU" sz="1800" b="0" dirty="0" smtClean="0">
                          <a:effectLst/>
                          <a:latin typeface="+mn-lt"/>
                          <a:ea typeface="Times New Roman"/>
                        </a:rPr>
                        <a:t>102</a:t>
                      </a:r>
                      <a:r>
                        <a:rPr lang="ru-RU" sz="1800" b="1" dirty="0" smtClean="0">
                          <a:effectLst/>
                          <a:latin typeface="+mn-lt"/>
                          <a:ea typeface="Times New Roman"/>
                        </a:rPr>
                        <a:t>,</a:t>
                      </a:r>
                      <a:r>
                        <a:rPr lang="ru-RU" sz="1800" b="1" baseline="0" dirty="0" smtClean="0">
                          <a:effectLst/>
                          <a:latin typeface="+mn-lt"/>
                          <a:ea typeface="Times New Roman"/>
                        </a:rPr>
                        <a:t> </a:t>
                      </a:r>
                      <a:r>
                        <a:rPr lang="ru-RU" sz="1800" b="0" dirty="0" smtClean="0">
                          <a:effectLst/>
                          <a:latin typeface="+mn-lt"/>
                          <a:ea typeface="Times New Roman"/>
                        </a:rPr>
                        <a:t>Школа </a:t>
                      </a:r>
                      <a:r>
                        <a:rPr lang="ru-RU" sz="1800" b="0" dirty="0">
                          <a:effectLst/>
                          <a:latin typeface="+mn-lt"/>
                          <a:ea typeface="Times New Roman"/>
                        </a:rPr>
                        <a:t>№</a:t>
                      </a:r>
                      <a:r>
                        <a:rPr lang="ru-RU" sz="1800" b="0" dirty="0" smtClean="0">
                          <a:effectLst/>
                          <a:latin typeface="+mn-lt"/>
                          <a:ea typeface="Times New Roman"/>
                        </a:rPr>
                        <a:t>39</a:t>
                      </a:r>
                      <a:r>
                        <a:rPr lang="ru-RU" sz="1800" b="1" dirty="0" smtClean="0">
                          <a:effectLst/>
                          <a:latin typeface="+mn-lt"/>
                          <a:ea typeface="Times New Roman"/>
                        </a:rPr>
                        <a:t>,</a:t>
                      </a:r>
                      <a:r>
                        <a:rPr lang="ru-RU" sz="1800" b="1" baseline="0" dirty="0" smtClean="0">
                          <a:effectLst/>
                          <a:latin typeface="+mn-lt"/>
                          <a:ea typeface="Times New Roman"/>
                        </a:rPr>
                        <a:t> </a:t>
                      </a:r>
                      <a:r>
                        <a:rPr lang="ru-RU" sz="1800" b="0" dirty="0" smtClean="0">
                          <a:effectLst/>
                          <a:latin typeface="+mn-lt"/>
                          <a:ea typeface="Times New Roman"/>
                        </a:rPr>
                        <a:t>Школа </a:t>
                      </a:r>
                      <a:r>
                        <a:rPr lang="ru-RU" sz="1800" b="0" dirty="0">
                          <a:effectLst/>
                          <a:latin typeface="+mn-lt"/>
                          <a:ea typeface="Times New Roman"/>
                        </a:rPr>
                        <a:t>№</a:t>
                      </a:r>
                      <a:r>
                        <a:rPr lang="ru-RU" sz="1800" b="0" dirty="0" smtClean="0">
                          <a:effectLst/>
                          <a:latin typeface="+mn-lt"/>
                          <a:ea typeface="Times New Roman"/>
                        </a:rPr>
                        <a:t>129</a:t>
                      </a:r>
                      <a:r>
                        <a:rPr lang="ru-RU" sz="1800" b="1" dirty="0" smtClean="0">
                          <a:effectLst/>
                          <a:latin typeface="+mn-lt"/>
                          <a:ea typeface="Times New Roman"/>
                        </a:rPr>
                        <a:t>,</a:t>
                      </a:r>
                      <a:r>
                        <a:rPr lang="ru-RU" sz="1800" b="1" baseline="0" dirty="0" smtClean="0">
                          <a:effectLst/>
                          <a:latin typeface="+mn-lt"/>
                          <a:ea typeface="Times New Roman"/>
                        </a:rPr>
                        <a:t> </a:t>
                      </a:r>
                    </a:p>
                    <a:p>
                      <a:pPr algn="ctr">
                        <a:spcAft>
                          <a:spcPts val="0"/>
                        </a:spcAft>
                      </a:pPr>
                      <a:r>
                        <a:rPr lang="ru-RU" sz="1800" b="0" dirty="0" smtClean="0">
                          <a:effectLst/>
                          <a:latin typeface="+mn-lt"/>
                          <a:ea typeface="Times New Roman"/>
                        </a:rPr>
                        <a:t>Школа </a:t>
                      </a:r>
                      <a:r>
                        <a:rPr lang="ru-RU" sz="1800" b="0" dirty="0">
                          <a:effectLst/>
                          <a:latin typeface="+mn-lt"/>
                          <a:ea typeface="Times New Roman"/>
                        </a:rPr>
                        <a:t>№</a:t>
                      </a:r>
                      <a:r>
                        <a:rPr lang="ru-RU" sz="1800" b="0" dirty="0" smtClean="0">
                          <a:effectLst/>
                          <a:latin typeface="+mn-lt"/>
                          <a:ea typeface="Times New Roman"/>
                        </a:rPr>
                        <a:t>132</a:t>
                      </a:r>
                      <a:r>
                        <a:rPr lang="ru-RU" sz="1800" b="1" dirty="0" smtClean="0">
                          <a:effectLst/>
                          <a:latin typeface="+mn-lt"/>
                          <a:ea typeface="Times New Roman"/>
                        </a:rPr>
                        <a:t>,</a:t>
                      </a:r>
                      <a:r>
                        <a:rPr lang="ru-RU" sz="1800" b="1" baseline="0" dirty="0" smtClean="0">
                          <a:effectLst/>
                          <a:latin typeface="+mn-lt"/>
                          <a:ea typeface="Times New Roman"/>
                        </a:rPr>
                        <a:t> </a:t>
                      </a:r>
                      <a:r>
                        <a:rPr lang="ru-RU" sz="1800" b="0" dirty="0" smtClean="0">
                          <a:effectLst/>
                          <a:latin typeface="+mn-lt"/>
                          <a:ea typeface="Times New Roman"/>
                        </a:rPr>
                        <a:t>Школа </a:t>
                      </a:r>
                      <a:r>
                        <a:rPr lang="ru-RU" sz="1800" b="0" dirty="0">
                          <a:effectLst/>
                          <a:latin typeface="+mn-lt"/>
                          <a:ea typeface="Times New Roman"/>
                        </a:rPr>
                        <a:t>№</a:t>
                      </a:r>
                      <a:r>
                        <a:rPr lang="ru-RU" sz="1800" b="0" dirty="0" smtClean="0">
                          <a:effectLst/>
                          <a:latin typeface="+mn-lt"/>
                          <a:ea typeface="Times New Roman"/>
                        </a:rPr>
                        <a:t>170</a:t>
                      </a:r>
                      <a:r>
                        <a:rPr lang="ru-RU" sz="1800" b="1" dirty="0" smtClean="0">
                          <a:effectLst/>
                          <a:latin typeface="+mn-lt"/>
                          <a:ea typeface="Times New Roman"/>
                        </a:rPr>
                        <a:t>,</a:t>
                      </a:r>
                      <a:r>
                        <a:rPr lang="ru-RU" sz="1800" b="1" baseline="0" dirty="0" smtClean="0">
                          <a:effectLst/>
                          <a:latin typeface="+mn-lt"/>
                          <a:ea typeface="Times New Roman"/>
                        </a:rPr>
                        <a:t> </a:t>
                      </a:r>
                      <a:r>
                        <a:rPr lang="ru-RU" sz="1800" b="0" dirty="0" smtClean="0">
                          <a:effectLst/>
                          <a:latin typeface="+mn-lt"/>
                          <a:ea typeface="Times New Roman"/>
                        </a:rPr>
                        <a:t>Школа </a:t>
                      </a:r>
                      <a:r>
                        <a:rPr lang="ru-RU" sz="1800" b="0" dirty="0">
                          <a:effectLst/>
                          <a:latin typeface="+mn-lt"/>
                          <a:ea typeface="Times New Roman"/>
                        </a:rPr>
                        <a:t>№72</a:t>
                      </a:r>
                      <a:endParaRPr lang="ru-RU" sz="1800" b="1" dirty="0">
                        <a:effectLst/>
                        <a:latin typeface="+mn-lt"/>
                        <a:ea typeface="Times New Roman"/>
                      </a:endParaRPr>
                    </a:p>
                  </a:txBody>
                  <a:tcPr marL="68580" marR="68580" marT="0" marB="0" anchor="ctr"/>
                </a:tc>
                <a:extLst>
                  <a:ext uri="{0D108BD9-81ED-4DB2-BD59-A6C34878D82A}">
                    <a16:rowId xmlns:a16="http://schemas.microsoft.com/office/drawing/2014/main" val="10006"/>
                  </a:ext>
                </a:extLst>
              </a:tr>
              <a:tr h="2015183">
                <a:tc>
                  <a:txBody>
                    <a:bodyPr/>
                    <a:lstStyle/>
                    <a:p>
                      <a:pPr algn="ctr">
                        <a:spcAft>
                          <a:spcPts val="0"/>
                        </a:spcAft>
                      </a:pPr>
                      <a:r>
                        <a:rPr lang="ru-RU" sz="2800" b="1" dirty="0" smtClean="0">
                          <a:effectLst/>
                          <a:latin typeface="+mn-lt"/>
                          <a:ea typeface="Times New Roman"/>
                        </a:rPr>
                        <a:t>1 </a:t>
                      </a:r>
                      <a:endParaRPr lang="ru-RU" sz="2800" b="1" dirty="0">
                        <a:effectLst/>
                        <a:latin typeface="+mn-lt"/>
                        <a:ea typeface="Times New Roman"/>
                      </a:endParaRPr>
                    </a:p>
                  </a:txBody>
                  <a:tcPr marL="68580" marR="68580" marT="0" marB="0" anchor="ctr"/>
                </a:tc>
                <a:tc>
                  <a:txBody>
                    <a:bodyPr/>
                    <a:lstStyle/>
                    <a:p>
                      <a:pPr algn="ctr">
                        <a:spcAft>
                          <a:spcPts val="0"/>
                        </a:spcAft>
                      </a:pPr>
                      <a:r>
                        <a:rPr lang="ru-RU" sz="1800" b="0" dirty="0">
                          <a:effectLst/>
                          <a:latin typeface="+mn-lt"/>
                          <a:ea typeface="Times New Roman"/>
                        </a:rPr>
                        <a:t>Школа №</a:t>
                      </a:r>
                      <a:r>
                        <a:rPr lang="ru-RU" sz="1800" b="0" dirty="0" smtClean="0">
                          <a:effectLst/>
                          <a:latin typeface="+mn-lt"/>
                          <a:ea typeface="Times New Roman"/>
                        </a:rPr>
                        <a:t>55</a:t>
                      </a:r>
                      <a:r>
                        <a:rPr lang="ru-RU" sz="1800" b="1" dirty="0" smtClean="0">
                          <a:effectLst/>
                          <a:latin typeface="+mn-lt"/>
                          <a:ea typeface="Times New Roman"/>
                        </a:rPr>
                        <a:t>,</a:t>
                      </a:r>
                      <a:r>
                        <a:rPr lang="ru-RU" sz="1800" b="1" baseline="0" dirty="0" smtClean="0">
                          <a:effectLst/>
                          <a:latin typeface="+mn-lt"/>
                          <a:ea typeface="Times New Roman"/>
                        </a:rPr>
                        <a:t> </a:t>
                      </a:r>
                      <a:r>
                        <a:rPr lang="ru-RU" sz="1800" b="0" dirty="0" smtClean="0">
                          <a:effectLst/>
                          <a:latin typeface="+mn-lt"/>
                          <a:ea typeface="Times New Roman"/>
                        </a:rPr>
                        <a:t>Школа </a:t>
                      </a:r>
                      <a:r>
                        <a:rPr lang="ru-RU" sz="1800" b="0" dirty="0">
                          <a:effectLst/>
                          <a:latin typeface="+mn-lt"/>
                          <a:ea typeface="Times New Roman"/>
                        </a:rPr>
                        <a:t>№</a:t>
                      </a:r>
                      <a:r>
                        <a:rPr lang="ru-RU" sz="1800" b="0" dirty="0" smtClean="0">
                          <a:effectLst/>
                          <a:latin typeface="+mn-lt"/>
                          <a:ea typeface="Times New Roman"/>
                        </a:rPr>
                        <a:t>80</a:t>
                      </a:r>
                      <a:r>
                        <a:rPr lang="ru-RU" sz="1800" b="1" dirty="0" smtClean="0">
                          <a:effectLst/>
                          <a:latin typeface="+mn-lt"/>
                          <a:ea typeface="Times New Roman"/>
                        </a:rPr>
                        <a:t>,</a:t>
                      </a:r>
                      <a:r>
                        <a:rPr lang="ru-RU" sz="1800" b="1" baseline="0" dirty="0" smtClean="0">
                          <a:effectLst/>
                          <a:latin typeface="+mn-lt"/>
                          <a:ea typeface="Times New Roman"/>
                        </a:rPr>
                        <a:t> </a:t>
                      </a:r>
                      <a:r>
                        <a:rPr lang="ru-RU" sz="1800" b="0" dirty="0" smtClean="0">
                          <a:effectLst/>
                          <a:latin typeface="+mn-lt"/>
                          <a:ea typeface="Times New Roman"/>
                        </a:rPr>
                        <a:t>Школа </a:t>
                      </a:r>
                      <a:r>
                        <a:rPr lang="ru-RU" sz="1800" b="0" dirty="0">
                          <a:effectLst/>
                          <a:latin typeface="+mn-lt"/>
                          <a:ea typeface="Times New Roman"/>
                        </a:rPr>
                        <a:t>№</a:t>
                      </a:r>
                      <a:r>
                        <a:rPr lang="ru-RU" sz="1800" b="0" dirty="0" smtClean="0">
                          <a:effectLst/>
                          <a:latin typeface="+mn-lt"/>
                          <a:ea typeface="Times New Roman"/>
                        </a:rPr>
                        <a:t>98</a:t>
                      </a:r>
                      <a:r>
                        <a:rPr lang="ru-RU" sz="1800" b="1" dirty="0" smtClean="0">
                          <a:effectLst/>
                          <a:latin typeface="+mn-lt"/>
                          <a:ea typeface="Times New Roman"/>
                        </a:rPr>
                        <a:t>,</a:t>
                      </a:r>
                      <a:r>
                        <a:rPr lang="ru-RU" sz="1800" b="1" baseline="0" dirty="0" smtClean="0">
                          <a:effectLst/>
                          <a:latin typeface="+mn-lt"/>
                          <a:ea typeface="Times New Roman"/>
                        </a:rPr>
                        <a:t> </a:t>
                      </a:r>
                      <a:r>
                        <a:rPr lang="ru-RU" sz="1800" b="0" dirty="0" smtClean="0">
                          <a:effectLst/>
                          <a:latin typeface="+mn-lt"/>
                          <a:ea typeface="Times New Roman"/>
                        </a:rPr>
                        <a:t>Школа </a:t>
                      </a:r>
                      <a:r>
                        <a:rPr lang="ru-RU" sz="1800" b="0" dirty="0">
                          <a:effectLst/>
                          <a:latin typeface="+mn-lt"/>
                          <a:ea typeface="Times New Roman"/>
                        </a:rPr>
                        <a:t>№</a:t>
                      </a:r>
                      <a:r>
                        <a:rPr lang="ru-RU" sz="1800" b="0" dirty="0" smtClean="0">
                          <a:effectLst/>
                          <a:latin typeface="+mn-lt"/>
                          <a:ea typeface="Times New Roman"/>
                        </a:rPr>
                        <a:t>32</a:t>
                      </a:r>
                      <a:r>
                        <a:rPr lang="ru-RU" sz="1800" b="1" dirty="0" smtClean="0">
                          <a:effectLst/>
                          <a:latin typeface="+mn-lt"/>
                          <a:ea typeface="Times New Roman"/>
                        </a:rPr>
                        <a:t>,</a:t>
                      </a:r>
                      <a:r>
                        <a:rPr lang="ru-RU" sz="1800" b="1" baseline="0" dirty="0" smtClean="0">
                          <a:effectLst/>
                          <a:latin typeface="+mn-lt"/>
                          <a:ea typeface="Times New Roman"/>
                        </a:rPr>
                        <a:t> </a:t>
                      </a:r>
                      <a:r>
                        <a:rPr lang="ru-RU" sz="1800" b="0" dirty="0" smtClean="0">
                          <a:effectLst/>
                          <a:latin typeface="+mn-lt"/>
                          <a:ea typeface="Times New Roman"/>
                        </a:rPr>
                        <a:t>Школа </a:t>
                      </a:r>
                      <a:r>
                        <a:rPr lang="ru-RU" sz="1800" b="0" dirty="0">
                          <a:effectLst/>
                          <a:latin typeface="+mn-lt"/>
                          <a:ea typeface="Times New Roman"/>
                        </a:rPr>
                        <a:t>№</a:t>
                      </a:r>
                      <a:r>
                        <a:rPr lang="ru-RU" sz="1800" b="0" dirty="0" smtClean="0">
                          <a:effectLst/>
                          <a:latin typeface="+mn-lt"/>
                          <a:ea typeface="Times New Roman"/>
                        </a:rPr>
                        <a:t>146</a:t>
                      </a:r>
                      <a:r>
                        <a:rPr lang="ru-RU" sz="1800" b="1" dirty="0" smtClean="0">
                          <a:effectLst/>
                          <a:latin typeface="+mn-lt"/>
                          <a:ea typeface="Times New Roman"/>
                        </a:rPr>
                        <a:t>,</a:t>
                      </a:r>
                      <a:r>
                        <a:rPr lang="ru-RU" sz="1800" b="1" baseline="0" dirty="0" smtClean="0">
                          <a:effectLst/>
                          <a:latin typeface="+mn-lt"/>
                          <a:ea typeface="Times New Roman"/>
                        </a:rPr>
                        <a:t> </a:t>
                      </a:r>
                      <a:r>
                        <a:rPr lang="ru-RU" sz="1800" b="0" dirty="0" smtClean="0">
                          <a:effectLst/>
                          <a:latin typeface="+mn-lt"/>
                          <a:ea typeface="Times New Roman"/>
                        </a:rPr>
                        <a:t>Школа </a:t>
                      </a:r>
                      <a:r>
                        <a:rPr lang="ru-RU" sz="1800" b="0" dirty="0">
                          <a:effectLst/>
                          <a:latin typeface="+mn-lt"/>
                          <a:ea typeface="Times New Roman"/>
                        </a:rPr>
                        <a:t>№</a:t>
                      </a:r>
                      <a:r>
                        <a:rPr lang="ru-RU" sz="1800" b="0" dirty="0" smtClean="0">
                          <a:effectLst/>
                          <a:latin typeface="+mn-lt"/>
                          <a:ea typeface="Times New Roman"/>
                        </a:rPr>
                        <a:t>84</a:t>
                      </a:r>
                      <a:r>
                        <a:rPr lang="ru-RU" sz="1800" b="1" dirty="0" smtClean="0">
                          <a:effectLst/>
                          <a:latin typeface="+mn-lt"/>
                          <a:ea typeface="Times New Roman"/>
                        </a:rPr>
                        <a:t>,</a:t>
                      </a:r>
                      <a:r>
                        <a:rPr lang="ru-RU" sz="1800" b="1" baseline="0" dirty="0" smtClean="0">
                          <a:effectLst/>
                          <a:latin typeface="+mn-lt"/>
                          <a:ea typeface="Times New Roman"/>
                        </a:rPr>
                        <a:t> </a:t>
                      </a:r>
                      <a:r>
                        <a:rPr lang="ru-RU" sz="1800" b="0" dirty="0" smtClean="0">
                          <a:effectLst/>
                          <a:latin typeface="+mn-lt"/>
                          <a:ea typeface="Times New Roman"/>
                        </a:rPr>
                        <a:t>Школа </a:t>
                      </a:r>
                      <a:r>
                        <a:rPr lang="ru-RU" sz="1800" b="0" dirty="0">
                          <a:effectLst/>
                          <a:latin typeface="+mn-lt"/>
                          <a:ea typeface="Times New Roman"/>
                        </a:rPr>
                        <a:t>№</a:t>
                      </a:r>
                      <a:r>
                        <a:rPr lang="ru-RU" sz="1800" b="0" dirty="0" smtClean="0">
                          <a:effectLst/>
                          <a:latin typeface="+mn-lt"/>
                          <a:ea typeface="Times New Roman"/>
                        </a:rPr>
                        <a:t>171,</a:t>
                      </a:r>
                      <a:r>
                        <a:rPr lang="ru-RU" sz="1800" b="0" baseline="0" dirty="0" smtClean="0">
                          <a:effectLst/>
                          <a:latin typeface="+mn-lt"/>
                          <a:ea typeface="Times New Roman"/>
                        </a:rPr>
                        <a:t> </a:t>
                      </a:r>
                    </a:p>
                    <a:p>
                      <a:pPr algn="ctr">
                        <a:spcAft>
                          <a:spcPts val="0"/>
                        </a:spcAft>
                      </a:pPr>
                      <a:r>
                        <a:rPr lang="ru-RU" sz="1800" b="0" dirty="0" smtClean="0">
                          <a:effectLst/>
                          <a:latin typeface="+mn-lt"/>
                          <a:ea typeface="Times New Roman"/>
                        </a:rPr>
                        <a:t>Гимназия-интернат №4,</a:t>
                      </a:r>
                      <a:endParaRPr lang="ru-RU" sz="1800" b="0" baseline="0" dirty="0" smtClean="0">
                        <a:effectLst/>
                        <a:latin typeface="+mn-lt"/>
                        <a:ea typeface="Times New Roman"/>
                      </a:endParaRPr>
                    </a:p>
                    <a:p>
                      <a:pPr algn="ctr">
                        <a:spcAft>
                          <a:spcPts val="0"/>
                        </a:spcAft>
                      </a:pPr>
                      <a:r>
                        <a:rPr lang="ru-RU" sz="1800" b="0" dirty="0" smtClean="0">
                          <a:effectLst/>
                          <a:latin typeface="+mn-lt"/>
                          <a:ea typeface="Times New Roman"/>
                        </a:rPr>
                        <a:t>Гимназия </a:t>
                      </a:r>
                      <a:r>
                        <a:rPr lang="ru-RU" sz="1800" b="0" dirty="0">
                          <a:effectLst/>
                          <a:latin typeface="+mn-lt"/>
                          <a:ea typeface="Times New Roman"/>
                        </a:rPr>
                        <a:t>№</a:t>
                      </a:r>
                      <a:r>
                        <a:rPr lang="ru-RU" sz="1800" b="0" dirty="0" smtClean="0">
                          <a:effectLst/>
                          <a:latin typeface="+mn-lt"/>
                          <a:ea typeface="Times New Roman"/>
                        </a:rPr>
                        <a:t>27</a:t>
                      </a:r>
                      <a:r>
                        <a:rPr lang="ru-RU" sz="1800" b="1" dirty="0" smtClean="0">
                          <a:effectLst/>
                          <a:latin typeface="+mn-lt"/>
                          <a:ea typeface="Times New Roman"/>
                        </a:rPr>
                        <a:t>,</a:t>
                      </a:r>
                      <a:r>
                        <a:rPr lang="ru-RU" sz="1800" b="1" baseline="0" dirty="0" smtClean="0">
                          <a:effectLst/>
                          <a:latin typeface="+mn-lt"/>
                          <a:ea typeface="Times New Roman"/>
                        </a:rPr>
                        <a:t> </a:t>
                      </a:r>
                      <a:r>
                        <a:rPr lang="ru-RU" sz="1800" b="0" dirty="0" smtClean="0">
                          <a:effectLst/>
                          <a:latin typeface="+mn-lt"/>
                          <a:ea typeface="Times New Roman"/>
                        </a:rPr>
                        <a:t>Гимназия </a:t>
                      </a:r>
                      <a:r>
                        <a:rPr lang="ru-RU" sz="1800" b="0" dirty="0">
                          <a:effectLst/>
                          <a:latin typeface="+mn-lt"/>
                          <a:ea typeface="Times New Roman"/>
                        </a:rPr>
                        <a:t>№</a:t>
                      </a:r>
                      <a:r>
                        <a:rPr lang="ru-RU" sz="1800" b="0" dirty="0" smtClean="0">
                          <a:effectLst/>
                          <a:latin typeface="+mn-lt"/>
                          <a:ea typeface="Times New Roman"/>
                        </a:rPr>
                        <a:t>4</a:t>
                      </a:r>
                      <a:r>
                        <a:rPr lang="ru-RU" sz="1800" b="1" dirty="0" smtClean="0">
                          <a:effectLst/>
                          <a:latin typeface="+mn-lt"/>
                          <a:ea typeface="Times New Roman"/>
                        </a:rPr>
                        <a:t>,</a:t>
                      </a:r>
                      <a:r>
                        <a:rPr lang="ru-RU" sz="1800" b="1" baseline="0" dirty="0" smtClean="0">
                          <a:effectLst/>
                          <a:latin typeface="+mn-lt"/>
                          <a:ea typeface="Times New Roman"/>
                        </a:rPr>
                        <a:t> </a:t>
                      </a:r>
                      <a:r>
                        <a:rPr lang="ru-RU" sz="1800" b="0" dirty="0" smtClean="0">
                          <a:effectLst/>
                          <a:latin typeface="+mn-lt"/>
                          <a:ea typeface="Times New Roman"/>
                        </a:rPr>
                        <a:t>Гимназия </a:t>
                      </a:r>
                      <a:r>
                        <a:rPr lang="ru-RU" sz="1800" b="0" dirty="0">
                          <a:effectLst/>
                          <a:latin typeface="+mn-lt"/>
                          <a:ea typeface="Times New Roman"/>
                        </a:rPr>
                        <a:t>№</a:t>
                      </a:r>
                      <a:r>
                        <a:rPr lang="ru-RU" sz="1800" b="0" dirty="0" smtClean="0">
                          <a:effectLst/>
                          <a:latin typeface="+mn-lt"/>
                          <a:ea typeface="Times New Roman"/>
                        </a:rPr>
                        <a:t>19</a:t>
                      </a:r>
                      <a:r>
                        <a:rPr lang="ru-RU" sz="1800" b="1" dirty="0" smtClean="0">
                          <a:effectLst/>
                          <a:latin typeface="+mn-lt"/>
                          <a:ea typeface="Times New Roman"/>
                        </a:rPr>
                        <a:t>,</a:t>
                      </a:r>
                      <a:r>
                        <a:rPr lang="ru-RU" sz="1800" b="1" baseline="0" dirty="0" smtClean="0">
                          <a:effectLst/>
                          <a:latin typeface="+mn-lt"/>
                          <a:ea typeface="Times New Roman"/>
                        </a:rPr>
                        <a:t> </a:t>
                      </a:r>
                      <a:r>
                        <a:rPr lang="ru-RU" sz="1800" b="0" dirty="0" smtClean="0">
                          <a:effectLst/>
                          <a:latin typeface="+mn-lt"/>
                          <a:ea typeface="Times New Roman"/>
                        </a:rPr>
                        <a:t>Гимназия </a:t>
                      </a:r>
                      <a:r>
                        <a:rPr lang="ru-RU" sz="1800" b="0" dirty="0">
                          <a:effectLst/>
                          <a:latin typeface="+mn-lt"/>
                          <a:ea typeface="Times New Roman"/>
                        </a:rPr>
                        <a:t>№</a:t>
                      </a:r>
                      <a:r>
                        <a:rPr lang="ru-RU" sz="1800" b="0" dirty="0" smtClean="0">
                          <a:effectLst/>
                          <a:latin typeface="+mn-lt"/>
                          <a:ea typeface="Times New Roman"/>
                        </a:rPr>
                        <a:t>36</a:t>
                      </a:r>
                      <a:r>
                        <a:rPr lang="ru-RU" sz="1800" b="1" dirty="0" smtClean="0">
                          <a:effectLst/>
                          <a:latin typeface="+mn-lt"/>
                          <a:ea typeface="Times New Roman"/>
                        </a:rPr>
                        <a:t>,</a:t>
                      </a:r>
                      <a:r>
                        <a:rPr lang="ru-RU" sz="1800" b="1" baseline="0" dirty="0" smtClean="0">
                          <a:effectLst/>
                          <a:latin typeface="+mn-lt"/>
                          <a:ea typeface="Times New Roman"/>
                        </a:rPr>
                        <a:t> </a:t>
                      </a:r>
                      <a:r>
                        <a:rPr lang="ru-RU" sz="1800" b="0" dirty="0" smtClean="0">
                          <a:effectLst/>
                          <a:latin typeface="+mn-lt"/>
                          <a:ea typeface="Times New Roman"/>
                        </a:rPr>
                        <a:t>Гимназия </a:t>
                      </a:r>
                      <a:r>
                        <a:rPr lang="ru-RU" sz="1800" b="0" dirty="0">
                          <a:effectLst/>
                          <a:latin typeface="+mn-lt"/>
                          <a:ea typeface="Times New Roman"/>
                        </a:rPr>
                        <a:t>№</a:t>
                      </a:r>
                      <a:r>
                        <a:rPr lang="ru-RU" sz="1800" b="0" dirty="0" smtClean="0">
                          <a:effectLst/>
                          <a:latin typeface="+mn-lt"/>
                          <a:ea typeface="Times New Roman"/>
                        </a:rPr>
                        <a:t>7</a:t>
                      </a:r>
                      <a:r>
                        <a:rPr lang="ru-RU" sz="1800" b="1" dirty="0" smtClean="0">
                          <a:effectLst/>
                          <a:latin typeface="+mn-lt"/>
                          <a:ea typeface="Times New Roman"/>
                        </a:rPr>
                        <a:t>,</a:t>
                      </a:r>
                      <a:r>
                        <a:rPr lang="ru-RU" sz="1800" b="1" baseline="0" dirty="0" smtClean="0">
                          <a:effectLst/>
                          <a:latin typeface="+mn-lt"/>
                          <a:ea typeface="Times New Roman"/>
                        </a:rPr>
                        <a:t> </a:t>
                      </a:r>
                      <a:r>
                        <a:rPr lang="ru-RU" sz="1800" b="0" dirty="0" smtClean="0">
                          <a:effectLst/>
                          <a:latin typeface="+mn-lt"/>
                          <a:ea typeface="Times New Roman"/>
                        </a:rPr>
                        <a:t>Гимназия </a:t>
                      </a:r>
                      <a:r>
                        <a:rPr lang="ru-RU" sz="1800" b="0" dirty="0">
                          <a:effectLst/>
                          <a:latin typeface="+mn-lt"/>
                          <a:ea typeface="Times New Roman"/>
                        </a:rPr>
                        <a:t>№</a:t>
                      </a:r>
                      <a:r>
                        <a:rPr lang="ru-RU" sz="1800" b="0" dirty="0" smtClean="0">
                          <a:effectLst/>
                          <a:latin typeface="+mn-lt"/>
                          <a:ea typeface="Times New Roman"/>
                        </a:rPr>
                        <a:t>125</a:t>
                      </a:r>
                      <a:r>
                        <a:rPr lang="ru-RU" sz="1800" b="1" dirty="0" smtClean="0">
                          <a:effectLst/>
                          <a:latin typeface="+mn-lt"/>
                          <a:ea typeface="Times New Roman"/>
                        </a:rPr>
                        <a:t>,</a:t>
                      </a:r>
                      <a:r>
                        <a:rPr lang="ru-RU" sz="1800" b="1" baseline="0" dirty="0" smtClean="0">
                          <a:effectLst/>
                          <a:latin typeface="+mn-lt"/>
                          <a:ea typeface="Times New Roman"/>
                        </a:rPr>
                        <a:t> </a:t>
                      </a:r>
                      <a:r>
                        <a:rPr lang="ru-RU" sz="1800" b="0" dirty="0" smtClean="0">
                          <a:effectLst/>
                          <a:latin typeface="+mn-lt"/>
                          <a:ea typeface="Times New Roman"/>
                        </a:rPr>
                        <a:t>Гимназия </a:t>
                      </a:r>
                      <a:r>
                        <a:rPr lang="ru-RU" sz="1800" b="0" dirty="0">
                          <a:effectLst/>
                          <a:latin typeface="+mn-lt"/>
                          <a:ea typeface="Times New Roman"/>
                        </a:rPr>
                        <a:t>№</a:t>
                      </a:r>
                      <a:r>
                        <a:rPr lang="ru-RU" sz="1800" b="0" dirty="0" smtClean="0">
                          <a:effectLst/>
                          <a:latin typeface="+mn-lt"/>
                          <a:ea typeface="Times New Roman"/>
                        </a:rPr>
                        <a:t>93,</a:t>
                      </a:r>
                      <a:r>
                        <a:rPr lang="ru-RU" sz="1800" b="0" baseline="0" dirty="0" smtClean="0">
                          <a:effectLst/>
                          <a:latin typeface="+mn-lt"/>
                          <a:ea typeface="Times New Roman"/>
                        </a:rPr>
                        <a:t> </a:t>
                      </a:r>
                      <a:r>
                        <a:rPr lang="ru-RU" sz="1800" b="0" dirty="0" smtClean="0">
                          <a:effectLst/>
                          <a:latin typeface="+mn-lt"/>
                          <a:ea typeface="Times New Roman"/>
                        </a:rPr>
                        <a:t>Лицей </a:t>
                      </a:r>
                      <a:r>
                        <a:rPr lang="ru-RU" sz="1800" b="0" dirty="0">
                          <a:effectLst/>
                          <a:latin typeface="+mn-lt"/>
                          <a:ea typeface="Times New Roman"/>
                        </a:rPr>
                        <a:t>№</a:t>
                      </a:r>
                      <a:r>
                        <a:rPr lang="ru-RU" sz="1800" b="0" dirty="0" smtClean="0">
                          <a:effectLst/>
                          <a:latin typeface="+mn-lt"/>
                          <a:ea typeface="Times New Roman"/>
                        </a:rPr>
                        <a:t>78</a:t>
                      </a:r>
                      <a:r>
                        <a:rPr lang="ru-RU" sz="1800" b="1" dirty="0" smtClean="0">
                          <a:effectLst/>
                          <a:latin typeface="+mn-lt"/>
                          <a:ea typeface="Times New Roman"/>
                        </a:rPr>
                        <a:t>,</a:t>
                      </a:r>
                      <a:r>
                        <a:rPr lang="ru-RU" sz="1800" b="1" baseline="0" dirty="0" smtClean="0">
                          <a:effectLst/>
                          <a:latin typeface="+mn-lt"/>
                          <a:ea typeface="Times New Roman"/>
                        </a:rPr>
                        <a:t> </a:t>
                      </a:r>
                      <a:r>
                        <a:rPr lang="ru-RU" sz="1800" b="0" dirty="0" smtClean="0">
                          <a:effectLst/>
                          <a:latin typeface="+mn-lt"/>
                          <a:ea typeface="Times New Roman"/>
                        </a:rPr>
                        <a:t>Лицей </a:t>
                      </a:r>
                      <a:r>
                        <a:rPr lang="ru-RU" sz="1800" b="0" dirty="0">
                          <a:effectLst/>
                          <a:latin typeface="+mn-lt"/>
                          <a:ea typeface="Times New Roman"/>
                        </a:rPr>
                        <a:t>№</a:t>
                      </a:r>
                      <a:r>
                        <a:rPr lang="ru-RU" sz="1800" b="0" dirty="0" smtClean="0">
                          <a:effectLst/>
                          <a:latin typeface="+mn-lt"/>
                          <a:ea typeface="Times New Roman"/>
                        </a:rPr>
                        <a:t>83</a:t>
                      </a:r>
                      <a:r>
                        <a:rPr lang="ru-RU" sz="1800" b="1" dirty="0" smtClean="0">
                          <a:effectLst/>
                          <a:latin typeface="+mn-lt"/>
                          <a:ea typeface="Times New Roman"/>
                        </a:rPr>
                        <a:t>,</a:t>
                      </a:r>
                      <a:r>
                        <a:rPr lang="ru-RU" sz="1800" b="1" baseline="0" dirty="0" smtClean="0">
                          <a:effectLst/>
                          <a:latin typeface="+mn-lt"/>
                          <a:ea typeface="Times New Roman"/>
                        </a:rPr>
                        <a:t> </a:t>
                      </a:r>
                    </a:p>
                    <a:p>
                      <a:pPr algn="ctr">
                        <a:spcAft>
                          <a:spcPts val="0"/>
                        </a:spcAft>
                      </a:pPr>
                      <a:r>
                        <a:rPr lang="ru-RU" sz="1800" b="0" dirty="0" smtClean="0">
                          <a:effectLst/>
                          <a:latin typeface="+mn-lt"/>
                          <a:ea typeface="Times New Roman"/>
                        </a:rPr>
                        <a:t>Елена-Сервис</a:t>
                      </a:r>
                      <a:endParaRPr lang="ru-RU" sz="1800" b="1" dirty="0">
                        <a:effectLst/>
                        <a:latin typeface="+mn-lt"/>
                        <a:ea typeface="Times New Roman"/>
                      </a:endParaRPr>
                    </a:p>
                  </a:txBody>
                  <a:tcPr marL="68580" marR="68580" marT="0" marB="0" anchor="ctr"/>
                </a:tc>
                <a:extLst>
                  <a:ext uri="{0D108BD9-81ED-4DB2-BD59-A6C34878D82A}">
                    <a16:rowId xmlns:a16="http://schemas.microsoft.com/office/drawing/2014/main" val="10007"/>
                  </a:ext>
                </a:extLst>
              </a:tr>
              <a:tr h="383844">
                <a:tc>
                  <a:txBody>
                    <a:bodyPr/>
                    <a:lstStyle/>
                    <a:p>
                      <a:pPr algn="ctr">
                        <a:spcAft>
                          <a:spcPts val="0"/>
                        </a:spcAft>
                      </a:pPr>
                      <a:r>
                        <a:rPr lang="ru-RU" sz="2400" b="1" dirty="0" smtClean="0">
                          <a:solidFill>
                            <a:srgbClr val="C00000"/>
                          </a:solidFill>
                          <a:effectLst/>
                          <a:latin typeface="Times New Roman"/>
                          <a:ea typeface="Times New Roman"/>
                        </a:rPr>
                        <a:t>89</a:t>
                      </a:r>
                      <a:endParaRPr lang="ru-RU" sz="2400" b="1" dirty="0">
                        <a:solidFill>
                          <a:srgbClr val="C00000"/>
                        </a:solidFill>
                        <a:effectLst/>
                        <a:latin typeface="Times New Roman"/>
                        <a:ea typeface="Times New Roman"/>
                      </a:endParaRPr>
                    </a:p>
                  </a:txBody>
                  <a:tcPr marL="51141" marR="51141" marT="0" marB="0" anchor="ctr"/>
                </a:tc>
                <a:tc>
                  <a:txBody>
                    <a:bodyPr/>
                    <a:lstStyle/>
                    <a:p>
                      <a:pPr algn="ctr">
                        <a:spcAft>
                          <a:spcPts val="0"/>
                        </a:spcAft>
                      </a:pPr>
                      <a:r>
                        <a:rPr lang="ru-RU" sz="2000" b="1" dirty="0" smtClean="0">
                          <a:solidFill>
                            <a:srgbClr val="C00000"/>
                          </a:solidFill>
                          <a:effectLst/>
                        </a:rPr>
                        <a:t>38 </a:t>
                      </a:r>
                      <a:r>
                        <a:rPr lang="ru-RU" sz="2000" b="1" dirty="0">
                          <a:solidFill>
                            <a:srgbClr val="C00000"/>
                          </a:solidFill>
                          <a:effectLst/>
                        </a:rPr>
                        <a:t>образовательных учреждений</a:t>
                      </a:r>
                      <a:endParaRPr lang="ru-RU" sz="2400" b="1" dirty="0">
                        <a:solidFill>
                          <a:srgbClr val="C00000"/>
                        </a:solidFill>
                        <a:effectLst/>
                        <a:latin typeface="Times New Roman"/>
                        <a:ea typeface="Times New Roman"/>
                      </a:endParaRPr>
                    </a:p>
                  </a:txBody>
                  <a:tcPr marL="51141" marR="51141" marT="0" marB="0" anchor="ctr"/>
                </a:tc>
                <a:extLst>
                  <a:ext uri="{0D108BD9-81ED-4DB2-BD59-A6C34878D82A}">
                    <a16:rowId xmlns:a16="http://schemas.microsoft.com/office/drawing/2014/main" val="10008"/>
                  </a:ext>
                </a:extLst>
              </a:tr>
            </a:tbl>
          </a:graphicData>
        </a:graphic>
      </p:graphicFrame>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153193" cy="880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20800" y="118533"/>
            <a:ext cx="7696200" cy="770467"/>
          </a:xfrm>
        </p:spPr>
        <p:txBody>
          <a:bodyPr anchor="t"/>
          <a:lstStyle/>
          <a:p>
            <a:pPr>
              <a:lnSpc>
                <a:spcPct val="100000"/>
              </a:lnSpc>
            </a:pPr>
            <a:r>
              <a:rPr lang="ru-RU" sz="3200" dirty="0">
                <a:effectLst/>
              </a:rPr>
              <a:t>Основной государственный экзамен</a:t>
            </a:r>
            <a:endParaRPr lang="ru-RU" sz="3200" dirty="0"/>
          </a:p>
        </p:txBody>
      </p:sp>
      <p:graphicFrame>
        <p:nvGraphicFramePr>
          <p:cNvPr id="5" name="Таблица 4"/>
          <p:cNvGraphicFramePr>
            <a:graphicFrameLocks noGrp="1"/>
          </p:cNvGraphicFramePr>
          <p:nvPr>
            <p:extLst>
              <p:ext uri="{D42A27DB-BD31-4B8C-83A1-F6EECF244321}">
                <p14:modId xmlns:p14="http://schemas.microsoft.com/office/powerpoint/2010/main" val="3916771530"/>
              </p:ext>
            </p:extLst>
          </p:nvPr>
        </p:nvGraphicFramePr>
        <p:xfrm>
          <a:off x="406398" y="838198"/>
          <a:ext cx="8466668" cy="5740404"/>
        </p:xfrm>
        <a:graphic>
          <a:graphicData uri="http://schemas.openxmlformats.org/drawingml/2006/table">
            <a:tbl>
              <a:tblPr>
                <a:tableStyleId>{3C2FFA5D-87B4-456A-9821-1D502468CF0F}</a:tableStyleId>
              </a:tblPr>
              <a:tblGrid>
                <a:gridCol w="3213108">
                  <a:extLst>
                    <a:ext uri="{9D8B030D-6E8A-4147-A177-3AD203B41FA5}">
                      <a16:colId xmlns:a16="http://schemas.microsoft.com/office/drawing/2014/main" val="20000"/>
                    </a:ext>
                  </a:extLst>
                </a:gridCol>
                <a:gridCol w="1050712">
                  <a:extLst>
                    <a:ext uri="{9D8B030D-6E8A-4147-A177-3AD203B41FA5}">
                      <a16:colId xmlns:a16="http://schemas.microsoft.com/office/drawing/2014/main" val="20001"/>
                    </a:ext>
                  </a:extLst>
                </a:gridCol>
                <a:gridCol w="1050712">
                  <a:extLst>
                    <a:ext uri="{9D8B030D-6E8A-4147-A177-3AD203B41FA5}">
                      <a16:colId xmlns:a16="http://schemas.microsoft.com/office/drawing/2014/main" val="20002"/>
                    </a:ext>
                  </a:extLst>
                </a:gridCol>
                <a:gridCol w="1050712">
                  <a:extLst>
                    <a:ext uri="{9D8B030D-6E8A-4147-A177-3AD203B41FA5}">
                      <a16:colId xmlns:a16="http://schemas.microsoft.com/office/drawing/2014/main" val="20003"/>
                    </a:ext>
                  </a:extLst>
                </a:gridCol>
                <a:gridCol w="1050712">
                  <a:extLst>
                    <a:ext uri="{9D8B030D-6E8A-4147-A177-3AD203B41FA5}">
                      <a16:colId xmlns:a16="http://schemas.microsoft.com/office/drawing/2014/main" val="20004"/>
                    </a:ext>
                  </a:extLst>
                </a:gridCol>
                <a:gridCol w="1050712">
                  <a:extLst>
                    <a:ext uri="{9D8B030D-6E8A-4147-A177-3AD203B41FA5}">
                      <a16:colId xmlns:a16="http://schemas.microsoft.com/office/drawing/2014/main" val="20005"/>
                    </a:ext>
                  </a:extLst>
                </a:gridCol>
              </a:tblGrid>
              <a:tr h="646154">
                <a:tc>
                  <a:txBody>
                    <a:bodyPr/>
                    <a:lstStyle/>
                    <a:p>
                      <a:pPr algn="ctr" fontAlgn="ctr"/>
                      <a:r>
                        <a:rPr lang="ru-RU" sz="2000" u="none" strike="noStrike" dirty="0">
                          <a:effectLst/>
                        </a:rPr>
                        <a:t>П</a:t>
                      </a:r>
                      <a:r>
                        <a:rPr lang="ru-RU" sz="2000" u="none" strike="noStrike" dirty="0" smtClean="0">
                          <a:effectLst/>
                        </a:rPr>
                        <a:t>редметы</a:t>
                      </a:r>
                      <a:endParaRPr lang="ru-RU" sz="2000" b="1" i="0" u="none" strike="noStrike" dirty="0">
                        <a:solidFill>
                          <a:srgbClr val="000000"/>
                        </a:solidFill>
                        <a:effectLst/>
                        <a:latin typeface="Calibri"/>
                      </a:endParaRPr>
                    </a:p>
                  </a:txBody>
                  <a:tcPr marL="9525" marR="9525" marT="9525" marB="0" anchor="ctr"/>
                </a:tc>
                <a:tc>
                  <a:txBody>
                    <a:bodyPr/>
                    <a:lstStyle/>
                    <a:p>
                      <a:pPr algn="ctr" fontAlgn="ctr"/>
                      <a:r>
                        <a:rPr lang="ru-RU" sz="1800" u="none" strike="noStrike" dirty="0">
                          <a:effectLst/>
                        </a:rPr>
                        <a:t>% участия</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u="none" strike="noStrike" dirty="0" smtClean="0">
                          <a:effectLst/>
                        </a:rPr>
                        <a:t>«2»</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u="none" strike="noStrike" dirty="0">
                          <a:effectLst/>
                        </a:rPr>
                        <a:t>сред </a:t>
                      </a:r>
                      <a:endParaRPr lang="ru-RU" sz="1800" u="none" strike="noStrike" dirty="0" smtClean="0">
                        <a:effectLst/>
                      </a:endParaRPr>
                    </a:p>
                    <a:p>
                      <a:pPr algn="ctr" fontAlgn="ctr"/>
                      <a:r>
                        <a:rPr lang="ru-RU" sz="1800" u="none" strike="noStrike" dirty="0" smtClean="0">
                          <a:effectLst/>
                        </a:rPr>
                        <a:t>оценка</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u="none" strike="noStrike" dirty="0">
                          <a:effectLst/>
                        </a:rPr>
                        <a:t>% </a:t>
                      </a:r>
                      <a:r>
                        <a:rPr lang="ru-RU" sz="1800" u="none" strike="noStrike" dirty="0" err="1">
                          <a:effectLst/>
                        </a:rPr>
                        <a:t>успе-ваемости</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u="none" strike="noStrike" dirty="0">
                          <a:effectLst/>
                        </a:rPr>
                        <a:t>% качества</a:t>
                      </a:r>
                      <a:endParaRPr lang="ru-RU" sz="1800" b="1"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val="10000"/>
                  </a:ext>
                </a:extLst>
              </a:tr>
              <a:tr h="363875">
                <a:tc>
                  <a:txBody>
                    <a:bodyPr/>
                    <a:lstStyle/>
                    <a:p>
                      <a:pPr algn="l" fontAlgn="ctr"/>
                      <a:r>
                        <a:rPr lang="ru-RU" sz="2000" u="none" strike="noStrike">
                          <a:effectLst/>
                        </a:rPr>
                        <a:t>Русский язык</a:t>
                      </a:r>
                      <a:endParaRPr lang="ru-RU" sz="2000" b="1" i="0" u="none" strike="noStrike">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97,7</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0,3</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4,3</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99,8</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80,9</a:t>
                      </a:r>
                      <a:endParaRPr lang="ru-RU" sz="1800" b="1"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val="10001"/>
                  </a:ext>
                </a:extLst>
              </a:tr>
              <a:tr h="363875">
                <a:tc>
                  <a:txBody>
                    <a:bodyPr/>
                    <a:lstStyle/>
                    <a:p>
                      <a:pPr algn="l" fontAlgn="ctr"/>
                      <a:r>
                        <a:rPr lang="ru-RU" sz="2000" u="none" strike="noStrike">
                          <a:effectLst/>
                        </a:rPr>
                        <a:t>Математика</a:t>
                      </a:r>
                      <a:endParaRPr lang="ru-RU" sz="2000" b="1" i="0" u="none" strike="noStrike">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97,7</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0,3</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4,1</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99,7</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88,3</a:t>
                      </a:r>
                      <a:endParaRPr lang="ru-RU" sz="1800" b="1"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val="10002"/>
                  </a:ext>
                </a:extLst>
              </a:tr>
              <a:tr h="363875">
                <a:tc>
                  <a:txBody>
                    <a:bodyPr/>
                    <a:lstStyle/>
                    <a:p>
                      <a:pPr algn="l" fontAlgn="ctr"/>
                      <a:r>
                        <a:rPr lang="ru-RU" sz="2000" u="none" strike="noStrike">
                          <a:effectLst/>
                        </a:rPr>
                        <a:t>Литература</a:t>
                      </a:r>
                      <a:endParaRPr lang="ru-RU" sz="2000" b="1" i="0" u="none" strike="noStrike">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2,2</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0,0</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3,8</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100</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63,9</a:t>
                      </a:r>
                      <a:endParaRPr lang="ru-RU" sz="1800" b="1"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val="10003"/>
                  </a:ext>
                </a:extLst>
              </a:tr>
              <a:tr h="363875">
                <a:tc>
                  <a:txBody>
                    <a:bodyPr/>
                    <a:lstStyle/>
                    <a:p>
                      <a:pPr algn="l" fontAlgn="ctr"/>
                      <a:r>
                        <a:rPr lang="ru-RU" sz="2000" u="none" strike="noStrike">
                          <a:effectLst/>
                        </a:rPr>
                        <a:t>Обществознание</a:t>
                      </a:r>
                      <a:endParaRPr lang="ru-RU" sz="2000" b="1" i="0" u="none" strike="noStrike">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48,7</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0,6</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3,8</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99,4</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73,5</a:t>
                      </a:r>
                      <a:endParaRPr lang="ru-RU" sz="1800" b="1"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val="10004"/>
                  </a:ext>
                </a:extLst>
              </a:tr>
              <a:tr h="363875">
                <a:tc>
                  <a:txBody>
                    <a:bodyPr/>
                    <a:lstStyle/>
                    <a:p>
                      <a:pPr algn="l" fontAlgn="ctr"/>
                      <a:r>
                        <a:rPr lang="ru-RU" sz="2000" u="none" strike="noStrike" dirty="0">
                          <a:effectLst/>
                        </a:rPr>
                        <a:t>История </a:t>
                      </a:r>
                      <a:endParaRPr lang="ru-RU" sz="20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2,5</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0,0</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3,7</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100</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57,6</a:t>
                      </a:r>
                      <a:endParaRPr lang="ru-RU" sz="1800" b="1"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val="10005"/>
                  </a:ext>
                </a:extLst>
              </a:tr>
              <a:tr h="363875">
                <a:tc>
                  <a:txBody>
                    <a:bodyPr/>
                    <a:lstStyle/>
                    <a:p>
                      <a:pPr algn="l" fontAlgn="ctr"/>
                      <a:r>
                        <a:rPr lang="ru-RU" sz="2000" u="none" strike="noStrike">
                          <a:effectLst/>
                        </a:rPr>
                        <a:t>Химия</a:t>
                      </a:r>
                      <a:endParaRPr lang="ru-RU" sz="2000" b="1" i="0" u="none" strike="noStrike">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16,8</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0,1</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4,5</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99,9</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93,1</a:t>
                      </a:r>
                      <a:endParaRPr lang="ru-RU" sz="1800" b="1"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val="10006"/>
                  </a:ext>
                </a:extLst>
              </a:tr>
              <a:tr h="363875">
                <a:tc>
                  <a:txBody>
                    <a:bodyPr/>
                    <a:lstStyle/>
                    <a:p>
                      <a:pPr algn="l" fontAlgn="ctr"/>
                      <a:r>
                        <a:rPr lang="ru-RU" sz="2000" u="none" strike="noStrike">
                          <a:effectLst/>
                        </a:rPr>
                        <a:t>Биология</a:t>
                      </a:r>
                      <a:endParaRPr lang="ru-RU" sz="2000" b="1" i="0" u="none" strike="noStrike">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19,0</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0,8</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3,8</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99,2</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62,1</a:t>
                      </a:r>
                      <a:endParaRPr lang="ru-RU" sz="1800" b="1"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val="10007"/>
                  </a:ext>
                </a:extLst>
              </a:tr>
              <a:tr h="363875">
                <a:tc>
                  <a:txBody>
                    <a:bodyPr/>
                    <a:lstStyle/>
                    <a:p>
                      <a:pPr algn="l" fontAlgn="ctr"/>
                      <a:r>
                        <a:rPr lang="ru-RU" sz="2000" u="none" strike="noStrike" dirty="0">
                          <a:effectLst/>
                        </a:rPr>
                        <a:t>Физика</a:t>
                      </a:r>
                      <a:endParaRPr lang="ru-RU" sz="20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17,3</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0,1</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4,2</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99,9</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83,0</a:t>
                      </a:r>
                      <a:endParaRPr lang="ru-RU" sz="1800" b="1"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val="10008"/>
                  </a:ext>
                </a:extLst>
              </a:tr>
              <a:tr h="363875">
                <a:tc>
                  <a:txBody>
                    <a:bodyPr/>
                    <a:lstStyle/>
                    <a:p>
                      <a:pPr algn="l" fontAlgn="ctr"/>
                      <a:r>
                        <a:rPr lang="ru-RU" sz="2000" u="none" strike="noStrike">
                          <a:effectLst/>
                        </a:rPr>
                        <a:t>Информатика и ИКТ</a:t>
                      </a:r>
                      <a:endParaRPr lang="ru-RU" sz="2000" b="1" i="0" u="none" strike="noStrike">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43,7</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0,3</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3,9</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99,7</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72,7</a:t>
                      </a:r>
                      <a:endParaRPr lang="ru-RU" sz="1800" b="1"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val="10009"/>
                  </a:ext>
                </a:extLst>
              </a:tr>
              <a:tr h="363875">
                <a:tc>
                  <a:txBody>
                    <a:bodyPr/>
                    <a:lstStyle/>
                    <a:p>
                      <a:pPr algn="l" fontAlgn="ctr"/>
                      <a:r>
                        <a:rPr lang="ru-RU" sz="2000" u="none" strike="noStrike">
                          <a:effectLst/>
                        </a:rPr>
                        <a:t>География</a:t>
                      </a:r>
                      <a:endParaRPr lang="ru-RU" sz="2000" b="1" i="0" u="none" strike="noStrike">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25,2</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0,9</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4,2</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99,1</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83,1</a:t>
                      </a:r>
                      <a:endParaRPr lang="ru-RU" sz="1800" b="1"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val="10010"/>
                  </a:ext>
                </a:extLst>
              </a:tr>
              <a:tr h="363875">
                <a:tc>
                  <a:txBody>
                    <a:bodyPr/>
                    <a:lstStyle/>
                    <a:p>
                      <a:pPr algn="l" fontAlgn="ctr"/>
                      <a:r>
                        <a:rPr lang="ru-RU" sz="2000" u="none" strike="noStrike">
                          <a:effectLst/>
                        </a:rPr>
                        <a:t>Английский язык</a:t>
                      </a:r>
                      <a:endParaRPr lang="ru-RU" sz="2000" b="1" i="0" u="none" strike="noStrike">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17,6</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0,0</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4,5</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100</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89,4</a:t>
                      </a:r>
                      <a:endParaRPr lang="ru-RU" sz="1800" b="1"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val="10011"/>
                  </a:ext>
                </a:extLst>
              </a:tr>
              <a:tr h="363875">
                <a:tc>
                  <a:txBody>
                    <a:bodyPr/>
                    <a:lstStyle/>
                    <a:p>
                      <a:pPr algn="l" fontAlgn="ctr"/>
                      <a:r>
                        <a:rPr lang="ru-RU" sz="2000" u="none" strike="noStrike">
                          <a:effectLst/>
                        </a:rPr>
                        <a:t>Немецкий язык</a:t>
                      </a:r>
                      <a:endParaRPr lang="ru-RU" sz="2000" b="1" i="0" u="none" strike="noStrike">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0,7</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0,0</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4,1</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100</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76,3</a:t>
                      </a:r>
                      <a:endParaRPr lang="ru-RU" sz="1800" b="1"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val="10012"/>
                  </a:ext>
                </a:extLst>
              </a:tr>
              <a:tr h="363875">
                <a:tc>
                  <a:txBody>
                    <a:bodyPr/>
                    <a:lstStyle/>
                    <a:p>
                      <a:pPr algn="l" fontAlgn="ctr"/>
                      <a:r>
                        <a:rPr lang="ru-RU" sz="2000" u="none" strike="noStrike">
                          <a:effectLst/>
                        </a:rPr>
                        <a:t>Французский язык</a:t>
                      </a:r>
                      <a:endParaRPr lang="ru-RU" sz="2000" b="1" i="0" u="none" strike="noStrike">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0,1</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0,0</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4,1</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100</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78,6</a:t>
                      </a:r>
                      <a:endParaRPr lang="ru-RU" sz="1800" b="1"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val="10013"/>
                  </a:ext>
                </a:extLst>
              </a:tr>
              <a:tr h="363875">
                <a:tc>
                  <a:txBody>
                    <a:bodyPr/>
                    <a:lstStyle/>
                    <a:p>
                      <a:pPr algn="l" fontAlgn="ctr"/>
                      <a:r>
                        <a:rPr lang="ru-RU" sz="2000" u="none" strike="noStrike">
                          <a:effectLst/>
                        </a:rPr>
                        <a:t>Татарский язык</a:t>
                      </a:r>
                      <a:endParaRPr lang="ru-RU" sz="2000" b="1" i="0" u="none" strike="noStrike">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0,7</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0,0</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4,4</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100</a:t>
                      </a:r>
                      <a:endParaRPr lang="ru-RU" sz="1800" b="1" i="0" u="none" strike="noStrike" dirty="0">
                        <a:solidFill>
                          <a:srgbClr val="000000"/>
                        </a:solidFill>
                        <a:effectLst/>
                        <a:latin typeface="Calibri"/>
                      </a:endParaRPr>
                    </a:p>
                  </a:txBody>
                  <a:tcPr marL="9525" marR="9525" marT="9525" marB="0" anchor="ctr"/>
                </a:tc>
                <a:tc>
                  <a:txBody>
                    <a:bodyPr/>
                    <a:lstStyle/>
                    <a:p>
                      <a:pPr algn="ctr" fontAlgn="ctr"/>
                      <a:r>
                        <a:rPr lang="ru-RU" sz="1800" b="1" i="0" u="none" strike="noStrike" dirty="0" smtClean="0">
                          <a:solidFill>
                            <a:srgbClr val="000000"/>
                          </a:solidFill>
                          <a:effectLst/>
                          <a:latin typeface="Calibri"/>
                        </a:rPr>
                        <a:t>94,4</a:t>
                      </a:r>
                      <a:endParaRPr lang="ru-RU" sz="1800" b="1"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val="10014"/>
                  </a:ext>
                </a:extLst>
              </a:tr>
            </a:tbl>
          </a:graphicData>
        </a:graphic>
      </p:graphicFrame>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153193" cy="880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9184700"/>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3667" y="118533"/>
            <a:ext cx="8043333" cy="770467"/>
          </a:xfrm>
        </p:spPr>
        <p:txBody>
          <a:bodyPr anchor="t"/>
          <a:lstStyle/>
          <a:p>
            <a:pPr>
              <a:lnSpc>
                <a:spcPct val="100000"/>
              </a:lnSpc>
            </a:pPr>
            <a:r>
              <a:rPr lang="ru-RU" sz="2800" dirty="0"/>
              <a:t>Динамика средней оценки по предметам ОГЭ </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153193" cy="880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Таблица 2"/>
          <p:cNvGraphicFramePr>
            <a:graphicFrameLocks noGrp="1"/>
          </p:cNvGraphicFramePr>
          <p:nvPr>
            <p:extLst>
              <p:ext uri="{D42A27DB-BD31-4B8C-83A1-F6EECF244321}">
                <p14:modId xmlns:p14="http://schemas.microsoft.com/office/powerpoint/2010/main" val="2330354090"/>
              </p:ext>
            </p:extLst>
          </p:nvPr>
        </p:nvGraphicFramePr>
        <p:xfrm>
          <a:off x="576596" y="1104736"/>
          <a:ext cx="8144071" cy="5338399"/>
        </p:xfrm>
        <a:graphic>
          <a:graphicData uri="http://schemas.openxmlformats.org/drawingml/2006/table">
            <a:tbl>
              <a:tblPr firstRow="1" firstCol="1" lastRow="1" bandRow="1" bandCol="1">
                <a:tableStyleId>{5C22544A-7EE6-4342-B048-85BDC9FD1C3A}</a:tableStyleId>
              </a:tblPr>
              <a:tblGrid>
                <a:gridCol w="3462415">
                  <a:extLst>
                    <a:ext uri="{9D8B030D-6E8A-4147-A177-3AD203B41FA5}">
                      <a16:colId xmlns:a16="http://schemas.microsoft.com/office/drawing/2014/main" val="20000"/>
                    </a:ext>
                  </a:extLst>
                </a:gridCol>
                <a:gridCol w="1424602">
                  <a:extLst>
                    <a:ext uri="{9D8B030D-6E8A-4147-A177-3AD203B41FA5}">
                      <a16:colId xmlns:a16="http://schemas.microsoft.com/office/drawing/2014/main" val="20001"/>
                    </a:ext>
                  </a:extLst>
                </a:gridCol>
                <a:gridCol w="1424602">
                  <a:extLst>
                    <a:ext uri="{9D8B030D-6E8A-4147-A177-3AD203B41FA5}">
                      <a16:colId xmlns:a16="http://schemas.microsoft.com/office/drawing/2014/main" val="20002"/>
                    </a:ext>
                  </a:extLst>
                </a:gridCol>
                <a:gridCol w="1832452">
                  <a:extLst>
                    <a:ext uri="{9D8B030D-6E8A-4147-A177-3AD203B41FA5}">
                      <a16:colId xmlns:a16="http://schemas.microsoft.com/office/drawing/2014/main" val="20003"/>
                    </a:ext>
                  </a:extLst>
                </a:gridCol>
              </a:tblGrid>
              <a:tr h="333650">
                <a:tc rowSpan="2">
                  <a:txBody>
                    <a:bodyPr/>
                    <a:lstStyle/>
                    <a:p>
                      <a:pPr algn="ctr">
                        <a:spcAft>
                          <a:spcPts val="0"/>
                        </a:spcAft>
                        <a:tabLst>
                          <a:tab pos="6223000" algn="l"/>
                        </a:tabLst>
                      </a:pPr>
                      <a:r>
                        <a:rPr lang="ru-RU" sz="2000" dirty="0">
                          <a:effectLst/>
                          <a:latin typeface="+mn-lt"/>
                        </a:rPr>
                        <a:t>Предмет</a:t>
                      </a:r>
                      <a:endParaRPr lang="ru-RU" sz="2000" b="1" dirty="0">
                        <a:effectLst/>
                        <a:latin typeface="+mn-lt"/>
                        <a:ea typeface="Times New Roman"/>
                      </a:endParaRPr>
                    </a:p>
                  </a:txBody>
                  <a:tcPr marL="68580" marR="68580" marT="0" marB="0" anchor="ctr"/>
                </a:tc>
                <a:tc gridSpan="2">
                  <a:txBody>
                    <a:bodyPr/>
                    <a:lstStyle/>
                    <a:p>
                      <a:pPr algn="ctr">
                        <a:spcAft>
                          <a:spcPts val="0"/>
                        </a:spcAft>
                        <a:tabLst>
                          <a:tab pos="6223000" algn="l"/>
                        </a:tabLst>
                      </a:pPr>
                      <a:r>
                        <a:rPr lang="ru-RU" sz="2000">
                          <a:effectLst/>
                          <a:latin typeface="+mn-lt"/>
                        </a:rPr>
                        <a:t>Средняя оценка</a:t>
                      </a:r>
                      <a:endParaRPr lang="ru-RU" sz="2000" b="1">
                        <a:effectLst/>
                        <a:latin typeface="+mn-lt"/>
                        <a:ea typeface="Times New Roman"/>
                      </a:endParaRPr>
                    </a:p>
                  </a:txBody>
                  <a:tcPr marL="68580" marR="68580" marT="0" marB="0" anchor="ctr"/>
                </a:tc>
                <a:tc hMerge="1">
                  <a:txBody>
                    <a:bodyPr/>
                    <a:lstStyle/>
                    <a:p>
                      <a:endParaRPr lang="ru-RU"/>
                    </a:p>
                  </a:txBody>
                  <a:tcPr/>
                </a:tc>
                <a:tc rowSpan="2">
                  <a:txBody>
                    <a:bodyPr/>
                    <a:lstStyle/>
                    <a:p>
                      <a:pPr algn="ctr">
                        <a:spcAft>
                          <a:spcPts val="0"/>
                        </a:spcAft>
                        <a:tabLst>
                          <a:tab pos="6223000" algn="l"/>
                        </a:tabLst>
                      </a:pPr>
                      <a:r>
                        <a:rPr lang="ru-RU" sz="2000">
                          <a:effectLst/>
                          <a:latin typeface="+mn-lt"/>
                        </a:rPr>
                        <a:t>Динамика</a:t>
                      </a:r>
                      <a:endParaRPr lang="ru-RU" sz="2000" b="1">
                        <a:effectLst/>
                        <a:latin typeface="+mn-lt"/>
                        <a:ea typeface="Times New Roman"/>
                      </a:endParaRPr>
                    </a:p>
                  </a:txBody>
                  <a:tcPr marL="68580" marR="68580" marT="0" marB="0" anchor="ctr"/>
                </a:tc>
                <a:extLst>
                  <a:ext uri="{0D108BD9-81ED-4DB2-BD59-A6C34878D82A}">
                    <a16:rowId xmlns:a16="http://schemas.microsoft.com/office/drawing/2014/main" val="10000"/>
                  </a:ext>
                </a:extLst>
              </a:tr>
              <a:tr h="667299">
                <a:tc vMerge="1">
                  <a:txBody>
                    <a:bodyPr/>
                    <a:lstStyle/>
                    <a:p>
                      <a:endParaRPr lang="ru-RU"/>
                    </a:p>
                  </a:txBody>
                  <a:tcPr/>
                </a:tc>
                <a:tc>
                  <a:txBody>
                    <a:bodyPr/>
                    <a:lstStyle/>
                    <a:p>
                      <a:pPr algn="ctr">
                        <a:spcAft>
                          <a:spcPts val="0"/>
                        </a:spcAft>
                        <a:tabLst>
                          <a:tab pos="6223000" algn="l"/>
                        </a:tabLst>
                      </a:pPr>
                      <a:r>
                        <a:rPr lang="ru-RU" sz="2000" dirty="0">
                          <a:effectLst/>
                          <a:latin typeface="+mn-lt"/>
                        </a:rPr>
                        <a:t>Казань</a:t>
                      </a:r>
                    </a:p>
                    <a:p>
                      <a:pPr algn="ctr">
                        <a:spcAft>
                          <a:spcPts val="0"/>
                        </a:spcAft>
                        <a:tabLst>
                          <a:tab pos="6223000" algn="l"/>
                        </a:tabLst>
                      </a:pPr>
                      <a:r>
                        <a:rPr lang="ru-RU" sz="2000" dirty="0">
                          <a:effectLst/>
                          <a:latin typeface="+mn-lt"/>
                        </a:rPr>
                        <a:t>2017</a:t>
                      </a:r>
                      <a:endParaRPr lang="ru-RU" sz="2000" b="1" dirty="0">
                        <a:effectLst/>
                        <a:latin typeface="+mn-lt"/>
                        <a:ea typeface="Times New Roman"/>
                      </a:endParaRPr>
                    </a:p>
                  </a:txBody>
                  <a:tcPr marL="68580" marR="68580" marT="0" marB="0" anchor="ctr"/>
                </a:tc>
                <a:tc>
                  <a:txBody>
                    <a:bodyPr/>
                    <a:lstStyle/>
                    <a:p>
                      <a:pPr algn="ctr">
                        <a:spcAft>
                          <a:spcPts val="0"/>
                        </a:spcAft>
                        <a:tabLst>
                          <a:tab pos="6223000" algn="l"/>
                        </a:tabLst>
                      </a:pPr>
                      <a:r>
                        <a:rPr lang="ru-RU" sz="2000" dirty="0">
                          <a:effectLst/>
                          <a:latin typeface="+mn-lt"/>
                        </a:rPr>
                        <a:t>Казань</a:t>
                      </a:r>
                    </a:p>
                    <a:p>
                      <a:pPr algn="ctr">
                        <a:spcAft>
                          <a:spcPts val="0"/>
                        </a:spcAft>
                        <a:tabLst>
                          <a:tab pos="6223000" algn="l"/>
                        </a:tabLst>
                      </a:pPr>
                      <a:r>
                        <a:rPr lang="ru-RU" sz="2000" dirty="0">
                          <a:effectLst/>
                          <a:latin typeface="+mn-lt"/>
                        </a:rPr>
                        <a:t>2018</a:t>
                      </a:r>
                      <a:endParaRPr lang="ru-RU" sz="2000" b="1" dirty="0">
                        <a:effectLst/>
                        <a:latin typeface="+mn-lt"/>
                        <a:ea typeface="Times New Roman"/>
                      </a:endParaRPr>
                    </a:p>
                  </a:txBody>
                  <a:tcPr marL="68580" marR="68580" marT="0" marB="0" anchor="ctr"/>
                </a:tc>
                <a:tc vMerge="1">
                  <a:txBody>
                    <a:bodyPr/>
                    <a:lstStyle/>
                    <a:p>
                      <a:endParaRPr lang="ru-RU"/>
                    </a:p>
                  </a:txBody>
                  <a:tcPr/>
                </a:tc>
                <a:extLst>
                  <a:ext uri="{0D108BD9-81ED-4DB2-BD59-A6C34878D82A}">
                    <a16:rowId xmlns:a16="http://schemas.microsoft.com/office/drawing/2014/main" val="10001"/>
                  </a:ext>
                </a:extLst>
              </a:tr>
              <a:tr h="333650">
                <a:tc>
                  <a:txBody>
                    <a:bodyPr/>
                    <a:lstStyle/>
                    <a:p>
                      <a:pPr>
                        <a:spcAft>
                          <a:spcPts val="0"/>
                        </a:spcAft>
                        <a:tabLst>
                          <a:tab pos="6223000" algn="l"/>
                        </a:tabLst>
                      </a:pPr>
                      <a:r>
                        <a:rPr lang="ru-RU" sz="2000">
                          <a:effectLst/>
                          <a:latin typeface="+mn-lt"/>
                        </a:rPr>
                        <a:t>Русский язык</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a:effectLst/>
                          <a:latin typeface="+mn-lt"/>
                        </a:rPr>
                        <a:t>4,2</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a:effectLst/>
                          <a:latin typeface="+mn-lt"/>
                        </a:rPr>
                        <a:t>4,3</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dirty="0">
                          <a:effectLst/>
                          <a:latin typeface="+mn-lt"/>
                        </a:rPr>
                        <a:t>+0,1</a:t>
                      </a:r>
                      <a:endParaRPr lang="ru-RU" sz="2000" b="1" dirty="0">
                        <a:effectLst/>
                        <a:latin typeface="+mn-lt"/>
                        <a:ea typeface="Times New Roman"/>
                      </a:endParaRPr>
                    </a:p>
                  </a:txBody>
                  <a:tcPr marL="68580" marR="68580" marT="0" marB="0" anchor="ctr">
                    <a:solidFill>
                      <a:srgbClr val="92D050"/>
                    </a:solidFill>
                  </a:tcPr>
                </a:tc>
                <a:extLst>
                  <a:ext uri="{0D108BD9-81ED-4DB2-BD59-A6C34878D82A}">
                    <a16:rowId xmlns:a16="http://schemas.microsoft.com/office/drawing/2014/main" val="10002"/>
                  </a:ext>
                </a:extLst>
              </a:tr>
              <a:tr h="333650">
                <a:tc>
                  <a:txBody>
                    <a:bodyPr/>
                    <a:lstStyle/>
                    <a:p>
                      <a:pPr>
                        <a:spcAft>
                          <a:spcPts val="0"/>
                        </a:spcAft>
                        <a:tabLst>
                          <a:tab pos="6223000" algn="l"/>
                        </a:tabLst>
                      </a:pPr>
                      <a:r>
                        <a:rPr lang="ru-RU" sz="2000">
                          <a:effectLst/>
                          <a:latin typeface="+mn-lt"/>
                        </a:rPr>
                        <a:t>Математика</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a:effectLst/>
                          <a:latin typeface="+mn-lt"/>
                        </a:rPr>
                        <a:t>4,2</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a:effectLst/>
                          <a:latin typeface="+mn-lt"/>
                        </a:rPr>
                        <a:t>4,1</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dirty="0">
                          <a:effectLst/>
                          <a:latin typeface="+mn-lt"/>
                        </a:rPr>
                        <a:t>-0,1</a:t>
                      </a:r>
                      <a:endParaRPr lang="ru-RU" sz="2000" b="1" dirty="0">
                        <a:effectLst/>
                        <a:latin typeface="+mn-lt"/>
                        <a:ea typeface="Times New Roman"/>
                      </a:endParaRPr>
                    </a:p>
                  </a:txBody>
                  <a:tcPr marL="68580" marR="68580" marT="0" marB="0" anchor="ctr"/>
                </a:tc>
                <a:extLst>
                  <a:ext uri="{0D108BD9-81ED-4DB2-BD59-A6C34878D82A}">
                    <a16:rowId xmlns:a16="http://schemas.microsoft.com/office/drawing/2014/main" val="10003"/>
                  </a:ext>
                </a:extLst>
              </a:tr>
              <a:tr h="333650">
                <a:tc>
                  <a:txBody>
                    <a:bodyPr/>
                    <a:lstStyle/>
                    <a:p>
                      <a:pPr>
                        <a:spcAft>
                          <a:spcPts val="0"/>
                        </a:spcAft>
                        <a:tabLst>
                          <a:tab pos="6223000" algn="l"/>
                        </a:tabLst>
                      </a:pPr>
                      <a:r>
                        <a:rPr lang="ru-RU" sz="2000">
                          <a:effectLst/>
                          <a:latin typeface="+mn-lt"/>
                        </a:rPr>
                        <a:t>Информатика</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a:effectLst/>
                          <a:latin typeface="+mn-lt"/>
                        </a:rPr>
                        <a:t>4,1</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a:effectLst/>
                          <a:latin typeface="+mn-lt"/>
                        </a:rPr>
                        <a:t>3,9</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dirty="0">
                          <a:effectLst/>
                          <a:latin typeface="+mn-lt"/>
                        </a:rPr>
                        <a:t>-0,2</a:t>
                      </a:r>
                      <a:endParaRPr lang="ru-RU" sz="2000" b="1" dirty="0">
                        <a:effectLst/>
                        <a:latin typeface="+mn-lt"/>
                        <a:ea typeface="Times New Roman"/>
                      </a:endParaRPr>
                    </a:p>
                  </a:txBody>
                  <a:tcPr marL="68580" marR="68580" marT="0" marB="0" anchor="ctr"/>
                </a:tc>
                <a:extLst>
                  <a:ext uri="{0D108BD9-81ED-4DB2-BD59-A6C34878D82A}">
                    <a16:rowId xmlns:a16="http://schemas.microsoft.com/office/drawing/2014/main" val="10004"/>
                  </a:ext>
                </a:extLst>
              </a:tr>
              <a:tr h="333650">
                <a:tc>
                  <a:txBody>
                    <a:bodyPr/>
                    <a:lstStyle/>
                    <a:p>
                      <a:pPr>
                        <a:spcAft>
                          <a:spcPts val="0"/>
                        </a:spcAft>
                        <a:tabLst>
                          <a:tab pos="6223000" algn="l"/>
                        </a:tabLst>
                      </a:pPr>
                      <a:r>
                        <a:rPr lang="ru-RU" sz="2000">
                          <a:effectLst/>
                          <a:latin typeface="+mn-lt"/>
                        </a:rPr>
                        <a:t>Биология</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a:effectLst/>
                          <a:latin typeface="+mn-lt"/>
                        </a:rPr>
                        <a:t>3,7</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a:effectLst/>
                          <a:latin typeface="+mn-lt"/>
                        </a:rPr>
                        <a:t>3,8</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dirty="0">
                          <a:effectLst/>
                          <a:latin typeface="+mn-lt"/>
                        </a:rPr>
                        <a:t>+0,1</a:t>
                      </a:r>
                      <a:endParaRPr lang="ru-RU" sz="2000" b="1" dirty="0">
                        <a:effectLst/>
                        <a:latin typeface="+mn-lt"/>
                        <a:ea typeface="Times New Roman"/>
                      </a:endParaRPr>
                    </a:p>
                  </a:txBody>
                  <a:tcPr marL="68580" marR="68580" marT="0" marB="0" anchor="ctr">
                    <a:solidFill>
                      <a:srgbClr val="92D050"/>
                    </a:solidFill>
                  </a:tcPr>
                </a:tc>
                <a:extLst>
                  <a:ext uri="{0D108BD9-81ED-4DB2-BD59-A6C34878D82A}">
                    <a16:rowId xmlns:a16="http://schemas.microsoft.com/office/drawing/2014/main" val="10005"/>
                  </a:ext>
                </a:extLst>
              </a:tr>
              <a:tr h="333650">
                <a:tc>
                  <a:txBody>
                    <a:bodyPr/>
                    <a:lstStyle/>
                    <a:p>
                      <a:pPr>
                        <a:spcAft>
                          <a:spcPts val="0"/>
                        </a:spcAft>
                        <a:tabLst>
                          <a:tab pos="6223000" algn="l"/>
                        </a:tabLst>
                      </a:pPr>
                      <a:r>
                        <a:rPr lang="ru-RU" sz="2000">
                          <a:effectLst/>
                          <a:latin typeface="+mn-lt"/>
                        </a:rPr>
                        <a:t>Химия</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a:effectLst/>
                          <a:latin typeface="+mn-lt"/>
                        </a:rPr>
                        <a:t>4,5</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a:effectLst/>
                          <a:latin typeface="+mn-lt"/>
                        </a:rPr>
                        <a:t>4,5</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dirty="0">
                          <a:effectLst/>
                          <a:latin typeface="+mn-lt"/>
                        </a:rPr>
                        <a:t>0,0</a:t>
                      </a:r>
                      <a:endParaRPr lang="ru-RU" sz="2000" b="1" dirty="0">
                        <a:effectLst/>
                        <a:latin typeface="+mn-lt"/>
                        <a:ea typeface="Times New Roman"/>
                      </a:endParaRPr>
                    </a:p>
                  </a:txBody>
                  <a:tcPr marL="68580" marR="68580" marT="0" marB="0" anchor="ctr"/>
                </a:tc>
                <a:extLst>
                  <a:ext uri="{0D108BD9-81ED-4DB2-BD59-A6C34878D82A}">
                    <a16:rowId xmlns:a16="http://schemas.microsoft.com/office/drawing/2014/main" val="10006"/>
                  </a:ext>
                </a:extLst>
              </a:tr>
              <a:tr h="333650">
                <a:tc>
                  <a:txBody>
                    <a:bodyPr/>
                    <a:lstStyle/>
                    <a:p>
                      <a:pPr>
                        <a:spcAft>
                          <a:spcPts val="0"/>
                        </a:spcAft>
                        <a:tabLst>
                          <a:tab pos="6223000" algn="l"/>
                        </a:tabLst>
                      </a:pPr>
                      <a:r>
                        <a:rPr lang="ru-RU" sz="2000">
                          <a:effectLst/>
                          <a:latin typeface="+mn-lt"/>
                        </a:rPr>
                        <a:t>Физика</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a:effectLst/>
                          <a:latin typeface="+mn-lt"/>
                        </a:rPr>
                        <a:t>3,9</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a:effectLst/>
                          <a:latin typeface="+mn-lt"/>
                        </a:rPr>
                        <a:t>4,1</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dirty="0">
                          <a:effectLst/>
                          <a:latin typeface="+mn-lt"/>
                        </a:rPr>
                        <a:t>+0,2</a:t>
                      </a:r>
                      <a:endParaRPr lang="ru-RU" sz="2000" b="1" dirty="0">
                        <a:effectLst/>
                        <a:latin typeface="+mn-lt"/>
                        <a:ea typeface="Times New Roman"/>
                      </a:endParaRPr>
                    </a:p>
                  </a:txBody>
                  <a:tcPr marL="68580" marR="68580" marT="0" marB="0" anchor="ctr">
                    <a:solidFill>
                      <a:srgbClr val="92D050"/>
                    </a:solidFill>
                  </a:tcPr>
                </a:tc>
                <a:extLst>
                  <a:ext uri="{0D108BD9-81ED-4DB2-BD59-A6C34878D82A}">
                    <a16:rowId xmlns:a16="http://schemas.microsoft.com/office/drawing/2014/main" val="10007"/>
                  </a:ext>
                </a:extLst>
              </a:tr>
              <a:tr h="333650">
                <a:tc>
                  <a:txBody>
                    <a:bodyPr/>
                    <a:lstStyle/>
                    <a:p>
                      <a:pPr>
                        <a:spcAft>
                          <a:spcPts val="0"/>
                        </a:spcAft>
                        <a:tabLst>
                          <a:tab pos="6223000" algn="l"/>
                        </a:tabLst>
                      </a:pPr>
                      <a:r>
                        <a:rPr lang="ru-RU" sz="2000">
                          <a:effectLst/>
                          <a:latin typeface="+mn-lt"/>
                        </a:rPr>
                        <a:t>Литература</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a:effectLst/>
                          <a:latin typeface="+mn-lt"/>
                        </a:rPr>
                        <a:t>3,9</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a:effectLst/>
                          <a:latin typeface="+mn-lt"/>
                        </a:rPr>
                        <a:t>3,8</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dirty="0">
                          <a:effectLst/>
                          <a:latin typeface="+mn-lt"/>
                        </a:rPr>
                        <a:t>-0,1</a:t>
                      </a:r>
                      <a:endParaRPr lang="ru-RU" sz="2000" b="1" dirty="0">
                        <a:effectLst/>
                        <a:latin typeface="+mn-lt"/>
                        <a:ea typeface="Times New Roman"/>
                      </a:endParaRPr>
                    </a:p>
                  </a:txBody>
                  <a:tcPr marL="68580" marR="68580" marT="0" marB="0" anchor="ctr"/>
                </a:tc>
                <a:extLst>
                  <a:ext uri="{0D108BD9-81ED-4DB2-BD59-A6C34878D82A}">
                    <a16:rowId xmlns:a16="http://schemas.microsoft.com/office/drawing/2014/main" val="10008"/>
                  </a:ext>
                </a:extLst>
              </a:tr>
              <a:tr h="333650">
                <a:tc>
                  <a:txBody>
                    <a:bodyPr/>
                    <a:lstStyle/>
                    <a:p>
                      <a:pPr>
                        <a:spcAft>
                          <a:spcPts val="0"/>
                        </a:spcAft>
                        <a:tabLst>
                          <a:tab pos="6223000" algn="l"/>
                        </a:tabLst>
                      </a:pPr>
                      <a:r>
                        <a:rPr lang="ru-RU" sz="2000">
                          <a:effectLst/>
                          <a:latin typeface="+mn-lt"/>
                        </a:rPr>
                        <a:t>География</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a:effectLst/>
                          <a:latin typeface="+mn-lt"/>
                        </a:rPr>
                        <a:t>3,9</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a:effectLst/>
                          <a:latin typeface="+mn-lt"/>
                        </a:rPr>
                        <a:t>4,2</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dirty="0">
                          <a:effectLst/>
                          <a:latin typeface="+mn-lt"/>
                        </a:rPr>
                        <a:t>+0,3</a:t>
                      </a:r>
                      <a:endParaRPr lang="ru-RU" sz="2000" b="1" dirty="0">
                        <a:effectLst/>
                        <a:latin typeface="+mn-lt"/>
                        <a:ea typeface="Times New Roman"/>
                      </a:endParaRPr>
                    </a:p>
                  </a:txBody>
                  <a:tcPr marL="68580" marR="68580" marT="0" marB="0" anchor="ctr">
                    <a:solidFill>
                      <a:srgbClr val="92D050"/>
                    </a:solidFill>
                  </a:tcPr>
                </a:tc>
                <a:extLst>
                  <a:ext uri="{0D108BD9-81ED-4DB2-BD59-A6C34878D82A}">
                    <a16:rowId xmlns:a16="http://schemas.microsoft.com/office/drawing/2014/main" val="10009"/>
                  </a:ext>
                </a:extLst>
              </a:tr>
              <a:tr h="333650">
                <a:tc>
                  <a:txBody>
                    <a:bodyPr/>
                    <a:lstStyle/>
                    <a:p>
                      <a:pPr>
                        <a:spcAft>
                          <a:spcPts val="0"/>
                        </a:spcAft>
                        <a:tabLst>
                          <a:tab pos="6223000" algn="l"/>
                        </a:tabLst>
                      </a:pPr>
                      <a:r>
                        <a:rPr lang="ru-RU" sz="2000">
                          <a:effectLst/>
                          <a:latin typeface="+mn-lt"/>
                        </a:rPr>
                        <a:t>Английский язык</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a:effectLst/>
                          <a:latin typeface="+mn-lt"/>
                        </a:rPr>
                        <a:t>4,4</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a:effectLst/>
                          <a:latin typeface="+mn-lt"/>
                        </a:rPr>
                        <a:t>4,5</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dirty="0">
                          <a:effectLst/>
                          <a:latin typeface="+mn-lt"/>
                        </a:rPr>
                        <a:t>+0,1</a:t>
                      </a:r>
                      <a:endParaRPr lang="ru-RU" sz="2000" b="1" dirty="0">
                        <a:effectLst/>
                        <a:latin typeface="+mn-lt"/>
                        <a:ea typeface="Times New Roman"/>
                      </a:endParaRPr>
                    </a:p>
                  </a:txBody>
                  <a:tcPr marL="68580" marR="68580" marT="0" marB="0" anchor="ctr">
                    <a:solidFill>
                      <a:srgbClr val="92D050"/>
                    </a:solidFill>
                  </a:tcPr>
                </a:tc>
                <a:extLst>
                  <a:ext uri="{0D108BD9-81ED-4DB2-BD59-A6C34878D82A}">
                    <a16:rowId xmlns:a16="http://schemas.microsoft.com/office/drawing/2014/main" val="10010"/>
                  </a:ext>
                </a:extLst>
              </a:tr>
              <a:tr h="333650">
                <a:tc>
                  <a:txBody>
                    <a:bodyPr/>
                    <a:lstStyle/>
                    <a:p>
                      <a:pPr>
                        <a:spcAft>
                          <a:spcPts val="0"/>
                        </a:spcAft>
                        <a:tabLst>
                          <a:tab pos="6223000" algn="l"/>
                        </a:tabLst>
                      </a:pPr>
                      <a:r>
                        <a:rPr lang="ru-RU" sz="2000">
                          <a:effectLst/>
                          <a:latin typeface="+mn-lt"/>
                        </a:rPr>
                        <a:t>Немецкий язык</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a:effectLst/>
                          <a:latin typeface="+mn-lt"/>
                        </a:rPr>
                        <a:t>4,1</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a:effectLst/>
                          <a:latin typeface="+mn-lt"/>
                        </a:rPr>
                        <a:t>4,1</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dirty="0">
                          <a:effectLst/>
                          <a:latin typeface="+mn-lt"/>
                        </a:rPr>
                        <a:t>0,0</a:t>
                      </a:r>
                      <a:endParaRPr lang="ru-RU" sz="2000" b="1" dirty="0">
                        <a:effectLst/>
                        <a:latin typeface="+mn-lt"/>
                        <a:ea typeface="Times New Roman"/>
                      </a:endParaRPr>
                    </a:p>
                  </a:txBody>
                  <a:tcPr marL="68580" marR="68580" marT="0" marB="0" anchor="ctr"/>
                </a:tc>
                <a:extLst>
                  <a:ext uri="{0D108BD9-81ED-4DB2-BD59-A6C34878D82A}">
                    <a16:rowId xmlns:a16="http://schemas.microsoft.com/office/drawing/2014/main" val="10011"/>
                  </a:ext>
                </a:extLst>
              </a:tr>
              <a:tr h="333650">
                <a:tc>
                  <a:txBody>
                    <a:bodyPr/>
                    <a:lstStyle/>
                    <a:p>
                      <a:pPr>
                        <a:spcAft>
                          <a:spcPts val="0"/>
                        </a:spcAft>
                        <a:tabLst>
                          <a:tab pos="6223000" algn="l"/>
                        </a:tabLst>
                      </a:pPr>
                      <a:r>
                        <a:rPr lang="ru-RU" sz="2000">
                          <a:effectLst/>
                          <a:latin typeface="+mn-lt"/>
                        </a:rPr>
                        <a:t>Французский язык</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a:effectLst/>
                          <a:latin typeface="+mn-lt"/>
                        </a:rPr>
                        <a:t>4,4</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a:effectLst/>
                          <a:latin typeface="+mn-lt"/>
                        </a:rPr>
                        <a:t>4,1</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dirty="0">
                          <a:effectLst/>
                          <a:latin typeface="+mn-lt"/>
                        </a:rPr>
                        <a:t>-0,3</a:t>
                      </a:r>
                      <a:endParaRPr lang="ru-RU" sz="2000" b="1" dirty="0">
                        <a:effectLst/>
                        <a:latin typeface="+mn-lt"/>
                        <a:ea typeface="Times New Roman"/>
                      </a:endParaRPr>
                    </a:p>
                  </a:txBody>
                  <a:tcPr marL="68580" marR="68580" marT="0" marB="0" anchor="ctr"/>
                </a:tc>
                <a:extLst>
                  <a:ext uri="{0D108BD9-81ED-4DB2-BD59-A6C34878D82A}">
                    <a16:rowId xmlns:a16="http://schemas.microsoft.com/office/drawing/2014/main" val="10012"/>
                  </a:ext>
                </a:extLst>
              </a:tr>
              <a:tr h="333650">
                <a:tc>
                  <a:txBody>
                    <a:bodyPr/>
                    <a:lstStyle/>
                    <a:p>
                      <a:pPr>
                        <a:spcAft>
                          <a:spcPts val="0"/>
                        </a:spcAft>
                        <a:tabLst>
                          <a:tab pos="6223000" algn="l"/>
                        </a:tabLst>
                      </a:pPr>
                      <a:r>
                        <a:rPr lang="ru-RU" sz="2000">
                          <a:effectLst/>
                          <a:latin typeface="+mn-lt"/>
                        </a:rPr>
                        <a:t>Обществознание</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a:effectLst/>
                          <a:latin typeface="+mn-lt"/>
                        </a:rPr>
                        <a:t>3,7</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a:effectLst/>
                          <a:latin typeface="+mn-lt"/>
                        </a:rPr>
                        <a:t>3,8</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dirty="0">
                          <a:effectLst/>
                          <a:latin typeface="+mn-lt"/>
                        </a:rPr>
                        <a:t>+0,1</a:t>
                      </a:r>
                      <a:endParaRPr lang="ru-RU" sz="2000" b="1" dirty="0">
                        <a:effectLst/>
                        <a:latin typeface="+mn-lt"/>
                        <a:ea typeface="Times New Roman"/>
                      </a:endParaRPr>
                    </a:p>
                  </a:txBody>
                  <a:tcPr marL="68580" marR="68580" marT="0" marB="0" anchor="ctr">
                    <a:solidFill>
                      <a:srgbClr val="92D050"/>
                    </a:solidFill>
                  </a:tcPr>
                </a:tc>
                <a:extLst>
                  <a:ext uri="{0D108BD9-81ED-4DB2-BD59-A6C34878D82A}">
                    <a16:rowId xmlns:a16="http://schemas.microsoft.com/office/drawing/2014/main" val="10013"/>
                  </a:ext>
                </a:extLst>
              </a:tr>
              <a:tr h="333650">
                <a:tc>
                  <a:txBody>
                    <a:bodyPr/>
                    <a:lstStyle/>
                    <a:p>
                      <a:pPr>
                        <a:spcAft>
                          <a:spcPts val="0"/>
                        </a:spcAft>
                        <a:tabLst>
                          <a:tab pos="6223000" algn="l"/>
                        </a:tabLst>
                      </a:pPr>
                      <a:r>
                        <a:rPr lang="ru-RU" sz="2000">
                          <a:effectLst/>
                          <a:latin typeface="+mn-lt"/>
                        </a:rPr>
                        <a:t>История</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a:effectLst/>
                          <a:latin typeface="+mn-lt"/>
                        </a:rPr>
                        <a:t>3,8</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a:effectLst/>
                          <a:latin typeface="+mn-lt"/>
                        </a:rPr>
                        <a:t>3,7</a:t>
                      </a:r>
                      <a:endParaRPr lang="ru-RU" sz="2000" b="1">
                        <a:effectLst/>
                        <a:latin typeface="+mn-lt"/>
                        <a:ea typeface="Times New Roman"/>
                      </a:endParaRPr>
                    </a:p>
                  </a:txBody>
                  <a:tcPr marL="68580" marR="68580" marT="0" marB="0" anchor="ctr"/>
                </a:tc>
                <a:tc>
                  <a:txBody>
                    <a:bodyPr/>
                    <a:lstStyle/>
                    <a:p>
                      <a:pPr algn="ctr">
                        <a:spcAft>
                          <a:spcPts val="0"/>
                        </a:spcAft>
                        <a:tabLst>
                          <a:tab pos="6223000" algn="l"/>
                        </a:tabLst>
                      </a:pPr>
                      <a:r>
                        <a:rPr lang="ru-RU" sz="2000" dirty="0">
                          <a:effectLst/>
                          <a:latin typeface="+mn-lt"/>
                        </a:rPr>
                        <a:t>-0,1</a:t>
                      </a:r>
                      <a:endParaRPr lang="ru-RU" sz="2000" b="1" dirty="0">
                        <a:effectLst/>
                        <a:latin typeface="+mn-lt"/>
                        <a:ea typeface="Times New Roman"/>
                      </a:endParaRPr>
                    </a:p>
                  </a:txBody>
                  <a:tcPr marL="68580" marR="68580" marT="0" marB="0" anchor="ctr"/>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926142174"/>
      </p:ext>
    </p:extLst>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2586038"/>
          </a:xfrm>
        </p:spPr>
        <p:txBody>
          <a:bodyPr/>
          <a:lstStyle/>
          <a:p>
            <a:r>
              <a:rPr lang="ru-RU" dirty="0" smtClean="0"/>
              <a:t>Количество учащихся, которые сдавали два экзамена по математике</a:t>
            </a:r>
            <a:endParaRPr lang="ru-RU" dirty="0"/>
          </a:p>
        </p:txBody>
      </p:sp>
      <p:graphicFrame>
        <p:nvGraphicFramePr>
          <p:cNvPr id="8" name="Объект 7"/>
          <p:cNvGraphicFramePr>
            <a:graphicFrameLocks noGrp="1"/>
          </p:cNvGraphicFramePr>
          <p:nvPr>
            <p:ph idx="1"/>
            <p:extLst>
              <p:ext uri="{D42A27DB-BD31-4B8C-83A1-F6EECF244321}">
                <p14:modId xmlns:p14="http://schemas.microsoft.com/office/powerpoint/2010/main" val="3610861209"/>
              </p:ext>
            </p:extLst>
          </p:nvPr>
        </p:nvGraphicFramePr>
        <p:xfrm>
          <a:off x="842964" y="3214689"/>
          <a:ext cx="7043736" cy="2586037"/>
        </p:xfrm>
        <a:graphic>
          <a:graphicData uri="http://schemas.openxmlformats.org/drawingml/2006/table">
            <a:tbl>
              <a:tblPr firstRow="1" firstCol="1" bandRow="1">
                <a:tableStyleId>{5C22544A-7EE6-4342-B048-85BDC9FD1C3A}</a:tableStyleId>
              </a:tblPr>
              <a:tblGrid>
                <a:gridCol w="2525130">
                  <a:extLst>
                    <a:ext uri="{9D8B030D-6E8A-4147-A177-3AD203B41FA5}">
                      <a16:colId xmlns:a16="http://schemas.microsoft.com/office/drawing/2014/main" val="3021252228"/>
                    </a:ext>
                  </a:extLst>
                </a:gridCol>
                <a:gridCol w="2390107">
                  <a:extLst>
                    <a:ext uri="{9D8B030D-6E8A-4147-A177-3AD203B41FA5}">
                      <a16:colId xmlns:a16="http://schemas.microsoft.com/office/drawing/2014/main" val="187975943"/>
                    </a:ext>
                  </a:extLst>
                </a:gridCol>
                <a:gridCol w="2128499">
                  <a:extLst>
                    <a:ext uri="{9D8B030D-6E8A-4147-A177-3AD203B41FA5}">
                      <a16:colId xmlns:a16="http://schemas.microsoft.com/office/drawing/2014/main" val="2218587899"/>
                    </a:ext>
                  </a:extLst>
                </a:gridCol>
              </a:tblGrid>
              <a:tr h="912592">
                <a:tc>
                  <a:txBody>
                    <a:bodyPr/>
                    <a:lstStyle/>
                    <a:p>
                      <a:pPr algn="ctr">
                        <a:lnSpc>
                          <a:spcPct val="150000"/>
                        </a:lnSpc>
                        <a:spcAft>
                          <a:spcPts val="0"/>
                        </a:spcAft>
                      </a:pPr>
                      <a:r>
                        <a:rPr lang="ru-RU" sz="1600" dirty="0">
                          <a:effectLst/>
                        </a:rPr>
                        <a:t>Год</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ru-RU" sz="1600">
                          <a:effectLst/>
                        </a:rPr>
                        <a:t>Число учащихся</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ru-RU" sz="1600">
                          <a:effectLst/>
                        </a:rPr>
                        <a:t>%</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32679187"/>
                  </a:ext>
                </a:extLst>
              </a:tr>
              <a:tr h="557815">
                <a:tc>
                  <a:txBody>
                    <a:bodyPr/>
                    <a:lstStyle/>
                    <a:p>
                      <a:pPr algn="ctr">
                        <a:lnSpc>
                          <a:spcPct val="150000"/>
                        </a:lnSpc>
                        <a:spcAft>
                          <a:spcPts val="0"/>
                        </a:spcAft>
                      </a:pPr>
                      <a:r>
                        <a:rPr lang="ru-RU" sz="2400" dirty="0">
                          <a:effectLst/>
                        </a:rPr>
                        <a:t>2018</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ru-RU" sz="2400" dirty="0">
                          <a:effectLst/>
                        </a:rPr>
                        <a:t>119</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ru-RU" sz="2400">
                          <a:effectLst/>
                        </a:rPr>
                        <a:t>8,9%</a:t>
                      </a:r>
                      <a:endParaRPr lang="ru-RU"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33095998"/>
                  </a:ext>
                </a:extLst>
              </a:tr>
              <a:tr h="557815">
                <a:tc>
                  <a:txBody>
                    <a:bodyPr/>
                    <a:lstStyle/>
                    <a:p>
                      <a:pPr algn="ctr">
                        <a:lnSpc>
                          <a:spcPct val="150000"/>
                        </a:lnSpc>
                        <a:spcAft>
                          <a:spcPts val="0"/>
                        </a:spcAft>
                      </a:pPr>
                      <a:r>
                        <a:rPr lang="ru-RU" sz="2400">
                          <a:effectLst/>
                        </a:rPr>
                        <a:t>2017</a:t>
                      </a:r>
                      <a:endParaRPr lang="ru-RU"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ru-RU" sz="2400" dirty="0">
                          <a:effectLst/>
                        </a:rPr>
                        <a:t>271</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US" sz="2400" dirty="0">
                          <a:effectLst/>
                        </a:rPr>
                        <a:t>&gt;20%</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8616017"/>
                  </a:ext>
                </a:extLst>
              </a:tr>
              <a:tr h="557815">
                <a:tc>
                  <a:txBody>
                    <a:bodyPr/>
                    <a:lstStyle/>
                    <a:p>
                      <a:pPr algn="ctr">
                        <a:lnSpc>
                          <a:spcPct val="150000"/>
                        </a:lnSpc>
                        <a:spcAft>
                          <a:spcPts val="0"/>
                        </a:spcAft>
                      </a:pPr>
                      <a:r>
                        <a:rPr lang="en-US" sz="2400">
                          <a:effectLst/>
                        </a:rPr>
                        <a:t>2016</a:t>
                      </a:r>
                      <a:endParaRPr lang="ru-RU"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ru-RU" sz="2400">
                          <a:effectLst/>
                        </a:rPr>
                        <a:t> </a:t>
                      </a:r>
                      <a:endParaRPr lang="ru-RU"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US" sz="2400" dirty="0">
                          <a:effectLst/>
                        </a:rPr>
                        <a:t>14%</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49979228"/>
                  </a:ext>
                </a:extLst>
              </a:tr>
            </a:tbl>
          </a:graphicData>
        </a:graphic>
      </p:graphicFrame>
    </p:spTree>
    <p:extLst>
      <p:ext uri="{BB962C8B-B14F-4D97-AF65-F5344CB8AC3E}">
        <p14:creationId xmlns:p14="http://schemas.microsoft.com/office/powerpoint/2010/main" val="1052630703"/>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Ключевые проблемы ЕГЭ 2018</a:t>
            </a:r>
            <a:endParaRPr lang="ru-RU" dirty="0"/>
          </a:p>
        </p:txBody>
      </p:sp>
      <p:sp>
        <p:nvSpPr>
          <p:cNvPr id="3" name="Объект 2"/>
          <p:cNvSpPr>
            <a:spLocks noGrp="1"/>
          </p:cNvSpPr>
          <p:nvPr>
            <p:ph idx="1"/>
          </p:nvPr>
        </p:nvSpPr>
        <p:spPr/>
        <p:txBody>
          <a:bodyPr/>
          <a:lstStyle/>
          <a:p>
            <a:r>
              <a:rPr lang="ru-RU" sz="2800" b="1" dirty="0" smtClean="0">
                <a:solidFill>
                  <a:schemeClr val="tx1"/>
                </a:solidFill>
                <a:latin typeface="Times New Roman" panose="02020603050405020304" pitchFamily="18" charset="0"/>
                <a:cs typeface="Times New Roman" panose="02020603050405020304" pitchFamily="18" charset="0"/>
              </a:rPr>
              <a:t>Несформированность базовой логической культуры;</a:t>
            </a:r>
          </a:p>
          <a:p>
            <a:r>
              <a:rPr lang="ru-RU" sz="2800" b="1" dirty="0" smtClean="0">
                <a:solidFill>
                  <a:schemeClr val="tx1"/>
                </a:solidFill>
                <a:latin typeface="Times New Roman" panose="02020603050405020304" pitchFamily="18" charset="0"/>
                <a:cs typeface="Times New Roman" panose="02020603050405020304" pitchFamily="18" charset="0"/>
              </a:rPr>
              <a:t>Недостаточные геометрические знания, графическая культура;</a:t>
            </a:r>
          </a:p>
          <a:p>
            <a:r>
              <a:rPr lang="ru-RU" sz="2800" b="1" dirty="0" smtClean="0">
                <a:solidFill>
                  <a:schemeClr val="tx1"/>
                </a:solidFill>
                <a:latin typeface="Times New Roman" panose="02020603050405020304" pitchFamily="18" charset="0"/>
                <a:cs typeface="Times New Roman" panose="02020603050405020304" pitchFamily="18" charset="0"/>
              </a:rPr>
              <a:t>Неумение проводить анализ условия, искать пути решения применять известные алгоритмы в измененной ситуации;</a:t>
            </a:r>
          </a:p>
          <a:p>
            <a:r>
              <a:rPr lang="ru-RU" sz="2800" b="1" dirty="0" smtClean="0">
                <a:solidFill>
                  <a:schemeClr val="tx1"/>
                </a:solidFill>
                <a:latin typeface="Times New Roman" panose="02020603050405020304" pitchFamily="18" charset="0"/>
                <a:cs typeface="Times New Roman" panose="02020603050405020304" pitchFamily="18" charset="0"/>
              </a:rPr>
              <a:t>Неразвитость умения: находить и исправлять собственные ошибки.</a:t>
            </a:r>
          </a:p>
          <a:p>
            <a:endParaRPr lang="ru-RU" b="1" dirty="0" smtClean="0">
              <a:solidFill>
                <a:schemeClr val="tx1"/>
              </a:solidFill>
            </a:endParaRPr>
          </a:p>
          <a:p>
            <a:endParaRPr lang="ru-RU" dirty="0"/>
          </a:p>
        </p:txBody>
      </p:sp>
    </p:spTree>
    <p:extLst>
      <p:ext uri="{BB962C8B-B14F-4D97-AF65-F5344CB8AC3E}">
        <p14:creationId xmlns:p14="http://schemas.microsoft.com/office/powerpoint/2010/main" val="2966554035"/>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900113"/>
          </a:xfrm>
        </p:spPr>
        <p:txBody>
          <a:bodyPr/>
          <a:lstStyle/>
          <a:p>
            <a:r>
              <a:rPr lang="ru-RU" sz="3600" dirty="0" smtClean="0"/>
              <a:t>Рекомендации по подготовке к ЕГЭ</a:t>
            </a:r>
            <a:endParaRPr lang="ru-RU" sz="3600" dirty="0"/>
          </a:p>
        </p:txBody>
      </p:sp>
      <p:sp>
        <p:nvSpPr>
          <p:cNvPr id="3" name="Объект 2"/>
          <p:cNvSpPr>
            <a:spLocks noGrp="1"/>
          </p:cNvSpPr>
          <p:nvPr>
            <p:ph idx="1"/>
          </p:nvPr>
        </p:nvSpPr>
        <p:spPr>
          <a:xfrm>
            <a:off x="457200" y="1185863"/>
            <a:ext cx="8229600" cy="5343525"/>
          </a:xfrm>
        </p:spPr>
        <p:txBody>
          <a:bodyPr>
            <a:noAutofit/>
          </a:bodyPr>
          <a:lstStyle/>
          <a:p>
            <a:pPr marL="457200" indent="-457200">
              <a:buAutoNum type="arabicPeriod"/>
            </a:pPr>
            <a:r>
              <a:rPr lang="ru-RU" b="1" dirty="0" smtClean="0">
                <a:solidFill>
                  <a:schemeClr val="tx1"/>
                </a:solidFill>
                <a:latin typeface="Times New Roman" panose="02020603050405020304" pitchFamily="18" charset="0"/>
                <a:cs typeface="Times New Roman" panose="02020603050405020304" pitchFamily="18" charset="0"/>
              </a:rPr>
              <a:t>Для каждого из обучающихся определить задачи, которые он или она решает уверенно(1 тип), задачи, которые решаются хорошо, но часто бывают случайные ошибки (2 тип),и задачи, которые решаются плохо или  не поняты (3 тип).</a:t>
            </a:r>
          </a:p>
          <a:p>
            <a:pPr marL="457200" indent="-457200">
              <a:buAutoNum type="arabicPeriod"/>
            </a:pPr>
            <a:r>
              <a:rPr lang="ru-RU" b="1" dirty="0" smtClean="0">
                <a:solidFill>
                  <a:schemeClr val="tx1"/>
                </a:solidFill>
                <a:latin typeface="Times New Roman" panose="02020603050405020304" pitchFamily="18" charset="0"/>
                <a:cs typeface="Times New Roman" panose="02020603050405020304" pitchFamily="18" charset="0"/>
              </a:rPr>
              <a:t>Обратить особое внимание на задачи 2-го типа: занимаясь ими, учащийся не только эффективно готовится к задачам этого типа, но и повышает общую культуру, которая потребуется для решения общих задач.</a:t>
            </a:r>
          </a:p>
          <a:p>
            <a:pPr marL="457200" indent="-457200">
              <a:buAutoNum type="arabicPeriod"/>
            </a:pPr>
            <a:r>
              <a:rPr lang="ru-RU" b="1" dirty="0" smtClean="0">
                <a:solidFill>
                  <a:schemeClr val="tx1"/>
                </a:solidFill>
                <a:latin typeface="Times New Roman" panose="02020603050405020304" pitchFamily="18" charset="0"/>
                <a:cs typeface="Times New Roman" panose="02020603050405020304" pitchFamily="18" charset="0"/>
              </a:rPr>
              <a:t>Доводя до совершенства решения понятных задач, не следует забывать задачи 1-го типа- к ним нужно постоянно возвращаться.</a:t>
            </a:r>
            <a:endParaRPr lang="ru-RU"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8495906"/>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857250"/>
          </a:xfrm>
        </p:spPr>
        <p:txBody>
          <a:bodyPr/>
          <a:lstStyle/>
          <a:p>
            <a:r>
              <a:rPr lang="ru-RU" sz="3600" dirty="0"/>
              <a:t>Рекомендации по подготовке к ЕГЭ</a:t>
            </a:r>
          </a:p>
        </p:txBody>
      </p:sp>
      <p:sp>
        <p:nvSpPr>
          <p:cNvPr id="3" name="Объект 2"/>
          <p:cNvSpPr>
            <a:spLocks noGrp="1"/>
          </p:cNvSpPr>
          <p:nvPr>
            <p:ph idx="1"/>
          </p:nvPr>
        </p:nvSpPr>
        <p:spPr>
          <a:xfrm>
            <a:off x="457200" y="1314450"/>
            <a:ext cx="8229600" cy="5129213"/>
          </a:xfrm>
        </p:spPr>
        <p:txBody>
          <a:bodyPr>
            <a:normAutofit/>
          </a:bodyPr>
          <a:lstStyle/>
          <a:p>
            <a:pPr marL="0" indent="0">
              <a:buNone/>
            </a:pPr>
            <a:r>
              <a:rPr lang="ru-RU" dirty="0" smtClean="0">
                <a:solidFill>
                  <a:schemeClr val="tx1"/>
                </a:solidFill>
                <a:latin typeface="Times New Roman" panose="02020603050405020304" pitchFamily="18" charset="0"/>
                <a:cs typeface="Times New Roman" panose="02020603050405020304" pitchFamily="18" charset="0"/>
              </a:rPr>
              <a:t>4. Задачи, трудные для обучающегося (3 тип), следует добавлять в варианты понемногу, следя за тем, чтобы они не стали преобладающими, иначе мотивация может снизиться, а понятные и привычные задачи забудутся.</a:t>
            </a:r>
          </a:p>
          <a:p>
            <a:pPr marL="0" indent="0">
              <a:buNone/>
            </a:pPr>
            <a:r>
              <a:rPr lang="ru-RU" dirty="0" smtClean="0">
                <a:solidFill>
                  <a:schemeClr val="tx1"/>
                </a:solidFill>
                <a:latin typeface="Times New Roman" panose="02020603050405020304" pitchFamily="18" charset="0"/>
                <a:cs typeface="Times New Roman" panose="02020603050405020304" pitchFamily="18" charset="0"/>
              </a:rPr>
              <a:t>5. Нельзя забывать о том, что подготовка к ЕГЭ может быть успешной только на фоне хорошего общего знания математики. Поэтому сводить обучение в последние год – два к прорешиванию вариантов чревато провалом на ЕГЭ.</a:t>
            </a:r>
          </a:p>
          <a:p>
            <a:pPr marL="0" indent="0">
              <a:buNone/>
            </a:pPr>
            <a:r>
              <a:rPr lang="ru-RU" dirty="0" smtClean="0">
                <a:solidFill>
                  <a:schemeClr val="tx1"/>
                </a:solidFill>
                <a:latin typeface="Times New Roman" panose="02020603050405020304" pitchFamily="18" charset="0"/>
                <a:cs typeface="Times New Roman" panose="02020603050405020304" pitchFamily="18" charset="0"/>
              </a:rPr>
              <a:t>6. Необходимо заменить «принцип прохождения программы» качественным усвоением знаний и умений на выбранном учениками направлении подготовки.</a:t>
            </a:r>
            <a:endParaRPr lang="ru-RU"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2969695"/>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ru-RU" b="1" dirty="0"/>
              <a:t>Методические рекомендации для учителей на основе анализа результатов ЕГЭ 2018 года</a:t>
            </a:r>
            <a:endParaRPr lang="ru-RU" dirty="0"/>
          </a:p>
          <a:p>
            <a:r>
              <a:rPr lang="ru-RU" dirty="0"/>
              <a:t>На сайте ФИПИ в разделе </a:t>
            </a:r>
            <a:r>
              <a:rPr lang="ru-RU" b="1" dirty="0">
                <a:hlinkClick r:id="rId2"/>
              </a:rPr>
              <a:t>ЕГЭ и ГВЭ-11/Аналитические и методические материалы</a:t>
            </a:r>
            <a:r>
              <a:rPr lang="ru-RU" dirty="0"/>
              <a:t> опубликованы методические рекомендации для учителей, подготовленные на основе анализа типичных ошибок участников ЕГЭ 2018 года .</a:t>
            </a:r>
          </a:p>
          <a:p>
            <a:r>
              <a:rPr lang="ru-RU" dirty="0"/>
              <a:t> </a:t>
            </a:r>
          </a:p>
          <a:p>
            <a:r>
              <a:rPr lang="ru-RU" dirty="0" smtClean="0"/>
              <a:t>Казанский образовательный портал</a:t>
            </a:r>
            <a:endParaRPr lang="ru-RU" dirty="0"/>
          </a:p>
        </p:txBody>
      </p:sp>
    </p:spTree>
    <p:extLst>
      <p:ext uri="{BB962C8B-B14F-4D97-AF65-F5344CB8AC3E}">
        <p14:creationId xmlns:p14="http://schemas.microsoft.com/office/powerpoint/2010/main" val="1533491851"/>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97669" y="1414462"/>
            <a:ext cx="7568118" cy="2200275"/>
          </a:xfrm>
        </p:spPr>
        <p:txBody>
          <a:bodyPr>
            <a:noAutofit/>
          </a:bodyPr>
          <a:lstStyle/>
          <a:p>
            <a:r>
              <a:rPr lang="ru-RU" sz="4200" b="1" i="1" dirty="0" smtClean="0"/>
              <a:t/>
            </a:r>
            <a:br>
              <a:rPr lang="ru-RU" sz="4200" b="1" i="1" dirty="0" smtClean="0"/>
            </a:br>
            <a:r>
              <a:rPr lang="ru-RU" sz="4200" b="1" i="1" dirty="0"/>
              <a:t/>
            </a:r>
            <a:br>
              <a:rPr lang="ru-RU" sz="4200" b="1" i="1" dirty="0"/>
            </a:br>
            <a:r>
              <a:rPr lang="ru-RU" sz="4200" b="1" i="1" dirty="0" smtClean="0"/>
              <a:t/>
            </a:r>
            <a:br>
              <a:rPr lang="ru-RU" sz="4200" b="1" i="1" dirty="0" smtClean="0"/>
            </a:br>
            <a:r>
              <a:rPr lang="ru-RU" sz="4200" b="1" i="1" dirty="0"/>
              <a:t/>
            </a:r>
            <a:br>
              <a:rPr lang="ru-RU" sz="4200" b="1" i="1" dirty="0"/>
            </a:br>
            <a:r>
              <a:rPr lang="ru-RU" b="1" i="1" dirty="0" smtClean="0"/>
              <a:t>Спасибо</a:t>
            </a:r>
            <a:r>
              <a:rPr lang="ru-RU" b="1" i="1" dirty="0" smtClean="0">
                <a:solidFill>
                  <a:schemeClr val="tx2"/>
                </a:solidFill>
              </a:rPr>
              <a:t> за внимание!</a:t>
            </a:r>
            <a:endParaRPr lang="ru-RU" b="1" i="1" dirty="0">
              <a:solidFill>
                <a:schemeClr val="tx2"/>
              </a:solidFill>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805" y="127001"/>
            <a:ext cx="1153193" cy="880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сполнительная">
  <a:themeElements>
    <a:clrScheme name="Исполнительная">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Исполнительн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Исполнитель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5290</TotalTime>
  <Words>1745</Words>
  <Application>Microsoft Office PowerPoint</Application>
  <PresentationFormat>Экран (4:3)</PresentationFormat>
  <Paragraphs>832</Paragraphs>
  <Slides>22</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22</vt:i4>
      </vt:variant>
    </vt:vector>
  </HeadingPairs>
  <TitlesOfParts>
    <vt:vector size="30" baseType="lpstr">
      <vt:lpstr>Arial</vt:lpstr>
      <vt:lpstr>Calibri</vt:lpstr>
      <vt:lpstr>Century Gothic</vt:lpstr>
      <vt:lpstr>Courier New</vt:lpstr>
      <vt:lpstr>Microsoft New Tai Lue</vt:lpstr>
      <vt:lpstr>Palatino Linotype</vt:lpstr>
      <vt:lpstr>Times New Roman</vt:lpstr>
      <vt:lpstr>Исполнительная</vt:lpstr>
      <vt:lpstr>О результатах участия выпускников г.Казани  в государственной итоговой аттестации 2018 года</vt:lpstr>
      <vt:lpstr>Уровень освоения образовательного стандарта в рамках ЕГЭ</vt:lpstr>
      <vt:lpstr>Не получили аттестат (на 01.09)</vt:lpstr>
      <vt:lpstr>Средний балл по предметам  в сравнении с прошлогодними результатми</vt:lpstr>
      <vt:lpstr>Средний балл по предметам  в сравнении с городскими и республиканскими показателями</vt:lpstr>
      <vt:lpstr>Динамика результатов  по математике профильного уровня (средний балл)</vt:lpstr>
      <vt:lpstr>Динамика результатов  по математике профильного уровня  (доля не преодолевших порог)</vt:lpstr>
      <vt:lpstr>Динамика результатов  по математике базового уровня  (доля не преодолевших порог)</vt:lpstr>
      <vt:lpstr>Математика</vt:lpstr>
      <vt:lpstr>Разница величины среднего балла ЕГЭ между ОО </vt:lpstr>
      <vt:lpstr>Количество выпускников, не преодолевших минимальный порог</vt:lpstr>
      <vt:lpstr>Школы с наибольшим  количеством «2»</vt:lpstr>
      <vt:lpstr>Школы с наибольшим  количеством «2»</vt:lpstr>
      <vt:lpstr>СТОБАЛЛЬНИКИ-2018</vt:lpstr>
      <vt:lpstr>Основной государственный экзамен</vt:lpstr>
      <vt:lpstr>Динамика средней оценки по предметам ОГЭ </vt:lpstr>
      <vt:lpstr>Количество учащихся, которые сдавали два экзамена по математике</vt:lpstr>
      <vt:lpstr>Ключевые проблемы ЕГЭ 2018</vt:lpstr>
      <vt:lpstr>Рекомендации по подготовке к ЕГЭ</vt:lpstr>
      <vt:lpstr>Рекомендации по подготовке к ЕГЭ</vt:lpstr>
      <vt:lpstr>Презентация PowerPoint</vt:lpstr>
      <vt:lpstr>    Спасибо за внимание!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357</cp:revision>
  <dcterms:created xsi:type="dcterms:W3CDTF">2014-09-16T21:39:22Z</dcterms:created>
  <dcterms:modified xsi:type="dcterms:W3CDTF">2018-09-27T07:19:53Z</dcterms:modified>
</cp:coreProperties>
</file>